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Montserrat"/>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00DB440-69B5-4038-B922-ABBC78E43E5B}">
  <a:tblStyle styleId="{E00DB440-69B5-4038-B922-ABBC78E43E5B}"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2E179BA-4BD2-401D-B9F5-529B91AD789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E159A1C-3DE6-4DCE-B8EA-A61BE427279D}" styleName="Table_2">
    <a:wholeTbl>
      <a:tcTxStyle>
        <a:font>
          <a:latin typeface="Arial"/>
          <a:ea typeface="Arial"/>
          <a:cs typeface="Arial"/>
        </a:font>
        <a:srgbClr val="000000"/>
      </a:tcTxStyle>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regular.fntdata"/><Relationship Id="rId41" Type="http://schemas.openxmlformats.org/officeDocument/2006/relationships/slide" Target="slides/slide36.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slides are not loaded, diagrams are clearly understood and labelled properly, display of data that is easy to understand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ct val="1000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ct val="1000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ct val="1000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ct val="1000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ct val="1000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ct val="1000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ct val="1000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ct val="1000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ct val="1000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hyperlink" Target="http://image.techtimes.com/data/images/full/215552/microcephaly.jpg" TargetMode="External"/><Relationship Id="rId6" Type="http://schemas.openxmlformats.org/officeDocument/2006/relationships/hyperlink" Target="http://www.fetalultrasound.com/online/text/1-024_files/image013.jp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www.fetal.com/Genetic%20Sono/Text/02%20Detection%20Routine%20US/Bone%20Tissue%20fluid%20copy.j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nvSpPr>
        <p:spPr>
          <a:xfrm>
            <a:off x="656200" y="4741800"/>
            <a:ext cx="8259300" cy="165300"/>
          </a:xfrm>
          <a:prstGeom prst="rect">
            <a:avLst/>
          </a:prstGeom>
          <a:noFill/>
          <a:ln>
            <a:noFill/>
          </a:ln>
        </p:spPr>
        <p:txBody>
          <a:bodyPr anchorCtr="0" anchor="t" bIns="91425" lIns="91425" rIns="91425" wrap="square" tIns="91425">
            <a:noAutofit/>
          </a:bodyPr>
          <a:lstStyle/>
          <a:p>
            <a:pPr lvl="0">
              <a:spcBef>
                <a:spcPts val="0"/>
              </a:spcBef>
              <a:buNone/>
            </a:pPr>
            <a:r>
              <a:rPr i="1" lang="en" sz="800">
                <a:solidFill>
                  <a:srgbClr val="FFFFFF"/>
                </a:solidFill>
                <a:latin typeface="Lato"/>
                <a:ea typeface="Lato"/>
                <a:cs typeface="Lato"/>
                <a:sym typeface="Lato"/>
              </a:rPr>
              <a:t>http://www.strongmocha.com/images/apple/macbook%20pro/nonglare%20glare/MacBook%20Pro%20Glare%201_MG_9286.jpg</a:t>
            </a:r>
          </a:p>
        </p:txBody>
      </p:sp>
      <p:pic>
        <p:nvPicPr>
          <p:cNvPr id="135" name="Shape 135"/>
          <p:cNvPicPr preferRelativeResize="0"/>
          <p:nvPr/>
        </p:nvPicPr>
        <p:blipFill rotWithShape="1">
          <a:blip r:embed="rId3">
            <a:alphaModFix/>
          </a:blip>
          <a:srcRect b="11441" l="0" r="0" t="0"/>
          <a:stretch/>
        </p:blipFill>
        <p:spPr>
          <a:xfrm>
            <a:off x="811526" y="175225"/>
            <a:ext cx="7729724" cy="4566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graphicFrame>
        <p:nvGraphicFramePr>
          <p:cNvPr id="195" name="Shape 195"/>
          <p:cNvGraphicFramePr/>
          <p:nvPr/>
        </p:nvGraphicFramePr>
        <p:xfrm>
          <a:off x="334000" y="484900"/>
          <a:ext cx="3000000" cy="3000000"/>
        </p:xfrm>
        <a:graphic>
          <a:graphicData uri="http://schemas.openxmlformats.org/drawingml/2006/table">
            <a:tbl>
              <a:tblPr>
                <a:noFill/>
                <a:tableStyleId>{E00DB440-69B5-4038-B922-ABBC78E43E5B}</a:tableStyleId>
              </a:tblPr>
              <a:tblGrid>
                <a:gridCol w="4238000"/>
                <a:gridCol w="4238000"/>
              </a:tblGrid>
              <a:tr h="642075">
                <a:tc>
                  <a:txBody>
                    <a:bodyPr>
                      <a:noAutofit/>
                    </a:bodyPr>
                    <a:lstStyle/>
                    <a:p>
                      <a:pPr lvl="0" rtl="0" algn="ctr">
                        <a:spcBef>
                          <a:spcPts val="0"/>
                        </a:spcBef>
                        <a:buNone/>
                      </a:pPr>
                      <a:r>
                        <a:rPr b="1" lang="en" sz="1600">
                          <a:solidFill>
                            <a:srgbClr val="FFFFFF"/>
                          </a:solidFill>
                          <a:latin typeface="Lato"/>
                          <a:ea typeface="Lato"/>
                          <a:cs typeface="Lato"/>
                          <a:sym typeface="Lato"/>
                        </a:rPr>
                        <a:t>Design Constraints</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Target Value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1207375">
                <a:tc>
                  <a:txBody>
                    <a:bodyPr>
                      <a:noAutofit/>
                    </a:bodyPr>
                    <a:lstStyle/>
                    <a:p>
                      <a:pPr lvl="0" rtl="0">
                        <a:spcBef>
                          <a:spcPts val="0"/>
                        </a:spcBef>
                        <a:buNone/>
                      </a:pPr>
                      <a:r>
                        <a:rPr lang="en" sz="1600">
                          <a:solidFill>
                            <a:srgbClr val="FFFFFF"/>
                          </a:solidFill>
                          <a:latin typeface="Lato"/>
                          <a:ea typeface="Lato"/>
                          <a:cs typeface="Lato"/>
                          <a:sym typeface="Lato"/>
                        </a:rPr>
                        <a:t>Percent of image that is the ultrasound</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spcBef>
                          <a:spcPts val="0"/>
                        </a:spcBef>
                        <a:buNone/>
                      </a:pPr>
                      <a:r>
                        <a:rPr lang="en" sz="1600">
                          <a:solidFill>
                            <a:srgbClr val="FFFFFF"/>
                          </a:solidFill>
                          <a:latin typeface="Lato"/>
                          <a:ea typeface="Lato"/>
                          <a:cs typeface="Lato"/>
                          <a:sym typeface="Lato"/>
                        </a:rPr>
                        <a:t>85% of the photo should be the ultrasound given there is elimination of glare and artifacting.</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1207375">
                <a:tc>
                  <a:txBody>
                    <a:bodyPr>
                      <a:noAutofit/>
                    </a:bodyPr>
                    <a:lstStyle/>
                    <a:p>
                      <a:pPr lvl="0" rtl="0">
                        <a:spcBef>
                          <a:spcPts val="0"/>
                        </a:spcBef>
                        <a:buNone/>
                      </a:pPr>
                      <a:r>
                        <a:rPr lang="en" sz="1600">
                          <a:solidFill>
                            <a:srgbClr val="FFFFFF"/>
                          </a:solidFill>
                          <a:latin typeface="Lato"/>
                          <a:ea typeface="Lato"/>
                          <a:cs typeface="Lato"/>
                          <a:sym typeface="Lato"/>
                        </a:rPr>
                        <a:t>S</a:t>
                      </a:r>
                      <a:r>
                        <a:rPr lang="en" sz="1600">
                          <a:solidFill>
                            <a:srgbClr val="FFFFFF"/>
                          </a:solidFill>
                          <a:latin typeface="Lato"/>
                          <a:ea typeface="Lato"/>
                          <a:cs typeface="Lato"/>
                          <a:sym typeface="Lato"/>
                        </a:rPr>
                        <a:t>anitizable with alcohol</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spcBef>
                          <a:spcPts val="0"/>
                        </a:spcBef>
                        <a:buNone/>
                      </a:pPr>
                      <a:r>
                        <a:rPr lang="en" sz="1600">
                          <a:solidFill>
                            <a:srgbClr val="FFFFFF"/>
                          </a:solidFill>
                          <a:latin typeface="Lato"/>
                          <a:ea typeface="Lato"/>
                          <a:cs typeface="Lato"/>
                          <a:sym typeface="Lato"/>
                        </a:rPr>
                        <a:t>C</a:t>
                      </a:r>
                      <a:r>
                        <a:rPr lang="en" sz="1600">
                          <a:solidFill>
                            <a:srgbClr val="FFFFFF"/>
                          </a:solidFill>
                          <a:latin typeface="Lato"/>
                          <a:ea typeface="Lato"/>
                          <a:cs typeface="Lato"/>
                          <a:sym typeface="Lato"/>
                        </a:rPr>
                        <a:t>an be washed without damaging components or functionality (no porous materials or cloth)</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872575">
                <a:tc>
                  <a:txBody>
                    <a:bodyPr>
                      <a:noAutofit/>
                    </a:bodyPr>
                    <a:lstStyle/>
                    <a:p>
                      <a:pPr lvl="0" rtl="0">
                        <a:spcBef>
                          <a:spcPts val="0"/>
                        </a:spcBef>
                        <a:buNone/>
                      </a:pPr>
                      <a:r>
                        <a:rPr lang="en" sz="1600">
                          <a:solidFill>
                            <a:srgbClr val="FFFFFF"/>
                          </a:solidFill>
                          <a:latin typeface="Lato"/>
                          <a:ea typeface="Lato"/>
                          <a:cs typeface="Lato"/>
                          <a:sym typeface="Lato"/>
                        </a:rPr>
                        <a:t>No magnetic components</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spcBef>
                          <a:spcPts val="0"/>
                        </a:spcBef>
                        <a:buNone/>
                      </a:pPr>
                      <a:r>
                        <a:rPr lang="en" sz="1600">
                          <a:solidFill>
                            <a:srgbClr val="FFFFFF"/>
                          </a:solidFill>
                          <a:latin typeface="Lato"/>
                          <a:ea typeface="Lato"/>
                          <a:cs typeface="Lato"/>
                          <a:sym typeface="Lato"/>
                        </a:rPr>
                        <a:t>The solution does not contain ferromagnetic materials</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lgn="ctr">
              <a:spcBef>
                <a:spcPts val="0"/>
              </a:spcBef>
              <a:buNone/>
            </a:pPr>
            <a:r>
              <a:rPr lang="en" sz="2800"/>
              <a:t>Quantitative Design Criteria</a:t>
            </a:r>
          </a:p>
        </p:txBody>
      </p:sp>
      <p:graphicFrame>
        <p:nvGraphicFramePr>
          <p:cNvPr id="201" name="Shape 201"/>
          <p:cNvGraphicFramePr/>
          <p:nvPr/>
        </p:nvGraphicFramePr>
        <p:xfrm>
          <a:off x="1297500" y="1307850"/>
          <a:ext cx="3000000" cy="3000000"/>
        </p:xfrm>
        <a:graphic>
          <a:graphicData uri="http://schemas.openxmlformats.org/drawingml/2006/table">
            <a:tbl>
              <a:tblPr>
                <a:noFill/>
                <a:tableStyleId>{D2E179BA-4BD2-401D-B9F5-529B91AD7897}</a:tableStyleId>
              </a:tblPr>
              <a:tblGrid>
                <a:gridCol w="1777050"/>
                <a:gridCol w="5440500"/>
              </a:tblGrid>
              <a:tr h="483425">
                <a:tc>
                  <a:txBody>
                    <a:bodyPr>
                      <a:noAutofit/>
                    </a:bodyPr>
                    <a:lstStyle/>
                    <a:p>
                      <a:pPr lvl="0" rtl="0" algn="ctr">
                        <a:lnSpc>
                          <a:spcPct val="115000"/>
                        </a:lnSpc>
                        <a:spcBef>
                          <a:spcPts val="0"/>
                        </a:spcBef>
                        <a:buNone/>
                      </a:pPr>
                      <a:r>
                        <a:rPr b="1" lang="en" sz="1600">
                          <a:solidFill>
                            <a:srgbClr val="FFFFFF"/>
                          </a:solidFill>
                          <a:latin typeface="Lato"/>
                          <a:ea typeface="Lato"/>
                          <a:cs typeface="Lato"/>
                          <a:sym typeface="Lato"/>
                        </a:rPr>
                        <a:t>Design Objective</a:t>
                      </a:r>
                    </a:p>
                  </a:txBody>
                  <a:tcPr marT="63500" marB="63500" marR="63500" marL="63500">
                    <a:lnL cap="flat" cmpd="sng" w="7620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762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600">
                          <a:solidFill>
                            <a:srgbClr val="FFFFFF"/>
                          </a:solidFill>
                          <a:latin typeface="Lato"/>
                          <a:ea typeface="Lato"/>
                          <a:cs typeface="Lato"/>
                          <a:sym typeface="Lato"/>
                        </a:rPr>
                        <a:t>Target Value</a:t>
                      </a:r>
                    </a:p>
                  </a:txBody>
                  <a:tcPr marT="63500" marB="63500" marR="63500" marL="63500">
                    <a:lnL cap="flat" cmpd="sng" w="12650">
                      <a:solidFill>
                        <a:srgbClr val="FFFFFF"/>
                      </a:solidFill>
                      <a:prstDash val="solid"/>
                      <a:round/>
                      <a:headEnd len="med" w="med" type="none"/>
                      <a:tailEnd len="med" w="med" type="none"/>
                    </a:lnL>
                    <a:lnR cap="flat" cmpd="sng" w="76200">
                      <a:solidFill>
                        <a:srgbClr val="FFFFFF"/>
                      </a:solidFill>
                      <a:prstDash val="solid"/>
                      <a:round/>
                      <a:headEnd len="med" w="med" type="none"/>
                      <a:tailEnd len="med" w="med" type="none"/>
                    </a:lnR>
                    <a:lnT cap="flat" cmpd="sng" w="7620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r>
              <a:tr h="483200">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Grayscale</a:t>
                      </a:r>
                    </a:p>
                  </a:txBody>
                  <a:tcPr marT="63500" marB="63500" marR="63500" marL="63500">
                    <a:lnL cap="flat" cmpd="sng" w="7620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&gt;100  /  256 different shades must be present</a:t>
                      </a:r>
                    </a:p>
                  </a:txBody>
                  <a:tcPr marT="63500" marB="63500" marR="63500" marL="63500">
                    <a:lnL cap="flat" cmpd="sng" w="12650">
                      <a:solidFill>
                        <a:srgbClr val="FFFFFF"/>
                      </a:solidFill>
                      <a:prstDash val="solid"/>
                      <a:round/>
                      <a:headEnd len="med" w="med" type="none"/>
                      <a:tailEnd len="med" w="med" type="none"/>
                    </a:lnL>
                    <a:lnR cap="flat" cmpd="sng" w="7620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r>
              <a:tr h="483200">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Glare</a:t>
                      </a:r>
                    </a:p>
                  </a:txBody>
                  <a:tcPr marT="63500" marB="63500" marR="63500" marL="63500">
                    <a:lnL cap="flat" cmpd="sng" w="7620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&gt; 85% of the ultrasound image must be free of glare</a:t>
                      </a:r>
                    </a:p>
                  </a:txBody>
                  <a:tcPr marT="63500" marB="63500" marR="63500" marL="63500">
                    <a:lnL cap="flat" cmpd="sng" w="12650">
                      <a:solidFill>
                        <a:srgbClr val="FFFFFF"/>
                      </a:solidFill>
                      <a:prstDash val="solid"/>
                      <a:round/>
                      <a:headEnd len="med" w="med" type="none"/>
                      <a:tailEnd len="med" w="med" type="none"/>
                    </a:lnL>
                    <a:lnR cap="flat" cmpd="sng" w="7620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r>
              <a:tr h="483200">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Ease of use</a:t>
                      </a:r>
                    </a:p>
                  </a:txBody>
                  <a:tcPr marT="63500" marB="63500" marR="63500" marL="63500">
                    <a:lnL cap="flat" cmpd="sng" w="7620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&lt;2 minute setup time</a:t>
                      </a:r>
                    </a:p>
                  </a:txBody>
                  <a:tcPr marT="63500" marB="63500" marR="63500" marL="63500">
                    <a:lnL cap="flat" cmpd="sng" w="12650">
                      <a:solidFill>
                        <a:srgbClr val="FFFFFF"/>
                      </a:solidFill>
                      <a:prstDash val="solid"/>
                      <a:round/>
                      <a:headEnd len="med" w="med" type="none"/>
                      <a:tailEnd len="med" w="med" type="none"/>
                    </a:lnL>
                    <a:lnR cap="flat" cmpd="sng" w="7620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r>
              <a:tr h="483200">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Affordable</a:t>
                      </a:r>
                    </a:p>
                  </a:txBody>
                  <a:tcPr marT="63500" marB="63500" marR="63500" marL="63500">
                    <a:lnL cap="flat" cmpd="sng" w="7620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&lt; $15 (bill of materials)</a:t>
                      </a:r>
                    </a:p>
                  </a:txBody>
                  <a:tcPr marT="63500" marB="63500" marR="63500" marL="63500">
                    <a:lnL cap="flat" cmpd="sng" w="12650">
                      <a:solidFill>
                        <a:srgbClr val="FFFFFF"/>
                      </a:solidFill>
                      <a:prstDash val="solid"/>
                      <a:round/>
                      <a:headEnd len="med" w="med" type="none"/>
                      <a:tailEnd len="med" w="med" type="none"/>
                    </a:lnL>
                    <a:lnR cap="flat" cmpd="sng" w="7620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r>
              <a:tr h="483200">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Durability</a:t>
                      </a:r>
                    </a:p>
                  </a:txBody>
                  <a:tcPr marT="63500" marB="63500" marR="63500" marL="63500">
                    <a:lnL cap="flat" cmpd="sng" w="7620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Survives 5 drop tests at 5ft</a:t>
                      </a:r>
                    </a:p>
                  </a:txBody>
                  <a:tcPr marT="63500" marB="63500" marR="63500" marL="63500">
                    <a:lnL cap="flat" cmpd="sng" w="12650">
                      <a:solidFill>
                        <a:srgbClr val="FFFFFF"/>
                      </a:solidFill>
                      <a:prstDash val="solid"/>
                      <a:round/>
                      <a:headEnd len="med" w="med" type="none"/>
                      <a:tailEnd len="med" w="med" type="none"/>
                    </a:lnL>
                    <a:lnR cap="flat" cmpd="sng" w="7620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12650">
                      <a:solidFill>
                        <a:srgbClr val="FFFFFF"/>
                      </a:solidFill>
                      <a:prstDash val="solid"/>
                      <a:round/>
                      <a:headEnd len="med" w="med" type="none"/>
                      <a:tailEnd len="med" w="med" type="none"/>
                    </a:lnB>
                  </a:tcPr>
                </a:tc>
              </a:tr>
              <a:tr h="483200">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Easy to learn</a:t>
                      </a:r>
                    </a:p>
                  </a:txBody>
                  <a:tcPr marT="63500" marB="63500" marR="63500" marL="63500">
                    <a:lnL cap="flat" cmpd="sng" w="76200">
                      <a:solidFill>
                        <a:srgbClr val="FFFFFF"/>
                      </a:solidFill>
                      <a:prstDash val="solid"/>
                      <a:round/>
                      <a:headEnd len="med" w="med" type="none"/>
                      <a:tailEnd len="med" w="med" type="none"/>
                    </a:lnL>
                    <a:lnR cap="flat" cmpd="sng" w="1265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76200">
                      <a:solidFill>
                        <a:srgbClr val="FFFFFF"/>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600">
                          <a:solidFill>
                            <a:srgbClr val="FFFFFF"/>
                          </a:solidFill>
                          <a:latin typeface="Lato"/>
                          <a:ea typeface="Lato"/>
                          <a:cs typeface="Lato"/>
                          <a:sym typeface="Lato"/>
                        </a:rPr>
                        <a:t>≥4</a:t>
                      </a:r>
                      <a:r>
                        <a:rPr lang="en" sz="1600">
                          <a:solidFill>
                            <a:srgbClr val="FFFFFF"/>
                          </a:solidFill>
                          <a:latin typeface="Lato"/>
                          <a:ea typeface="Lato"/>
                          <a:cs typeface="Lato"/>
                          <a:sym typeface="Lato"/>
                        </a:rPr>
                        <a:t>  on User Defined Scale</a:t>
                      </a:r>
                    </a:p>
                  </a:txBody>
                  <a:tcPr marT="63500" marB="63500" marR="63500" marL="63500">
                    <a:lnL cap="flat" cmpd="sng" w="12650">
                      <a:solidFill>
                        <a:srgbClr val="FFFFFF"/>
                      </a:solidFill>
                      <a:prstDash val="solid"/>
                      <a:round/>
                      <a:headEnd len="med" w="med" type="none"/>
                      <a:tailEnd len="med" w="med" type="none"/>
                    </a:lnL>
                    <a:lnR cap="flat" cmpd="sng" w="76200">
                      <a:solidFill>
                        <a:srgbClr val="FFFFFF"/>
                      </a:solidFill>
                      <a:prstDash val="solid"/>
                      <a:round/>
                      <a:headEnd len="med" w="med" type="none"/>
                      <a:tailEnd len="med" w="med" type="none"/>
                    </a:lnR>
                    <a:lnT cap="flat" cmpd="sng" w="12650">
                      <a:solidFill>
                        <a:srgbClr val="FFFFFF"/>
                      </a:solidFill>
                      <a:prstDash val="solid"/>
                      <a:round/>
                      <a:headEnd len="med" w="med" type="none"/>
                      <a:tailEnd len="med" w="med" type="none"/>
                    </a:lnT>
                    <a:lnB cap="flat" cmpd="sng" w="76200">
                      <a:solidFill>
                        <a:srgbClr val="FFFFFF"/>
                      </a:solidFill>
                      <a:prstDash val="solid"/>
                      <a:round/>
                      <a:headEnd len="med" w="med" type="none"/>
                      <a:tailEnd len="med" w="med"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1355725" y="254750"/>
            <a:ext cx="7487700" cy="914100"/>
          </a:xfrm>
          <a:prstGeom prst="rect">
            <a:avLst/>
          </a:prstGeom>
        </p:spPr>
        <p:txBody>
          <a:bodyPr anchorCtr="0" anchor="t" bIns="91425" lIns="91425" rIns="91425" wrap="square" tIns="91425">
            <a:noAutofit/>
          </a:bodyPr>
          <a:lstStyle/>
          <a:p>
            <a:pPr lvl="0" algn="ctr">
              <a:spcBef>
                <a:spcPts val="0"/>
              </a:spcBef>
              <a:buNone/>
            </a:pPr>
            <a:r>
              <a:rPr lang="en"/>
              <a:t>Concepts Going into Pugh Scoring</a:t>
            </a:r>
          </a:p>
        </p:txBody>
      </p:sp>
      <p:sp>
        <p:nvSpPr>
          <p:cNvPr id="207" name="Shape 207"/>
          <p:cNvSpPr txBox="1"/>
          <p:nvPr>
            <p:ph idx="1" type="body"/>
          </p:nvPr>
        </p:nvSpPr>
        <p:spPr>
          <a:xfrm>
            <a:off x="3005425" y="1427450"/>
            <a:ext cx="6138600" cy="3244800"/>
          </a:xfrm>
          <a:prstGeom prst="rect">
            <a:avLst/>
          </a:prstGeom>
        </p:spPr>
        <p:txBody>
          <a:bodyPr anchorCtr="0" anchor="t" bIns="91425" lIns="91425" rIns="91425" wrap="square" tIns="91425">
            <a:noAutofit/>
          </a:bodyPr>
          <a:lstStyle/>
          <a:p>
            <a:pPr indent="-317500" lvl="0" marL="457200" rtl="0">
              <a:lnSpc>
                <a:spcPct val="150000"/>
              </a:lnSpc>
              <a:spcBef>
                <a:spcPts val="0"/>
              </a:spcBef>
              <a:spcAft>
                <a:spcPts val="0"/>
              </a:spcAft>
              <a:buSzPct val="100000"/>
            </a:pPr>
            <a:r>
              <a:rPr b="1" lang="en" sz="1400"/>
              <a:t>Flipped frame with screen protector</a:t>
            </a:r>
          </a:p>
          <a:p>
            <a:pPr indent="-317500" lvl="1" marL="914400" rtl="0">
              <a:lnSpc>
                <a:spcPct val="150000"/>
              </a:lnSpc>
              <a:spcBef>
                <a:spcPts val="0"/>
              </a:spcBef>
              <a:spcAft>
                <a:spcPts val="0"/>
              </a:spcAft>
              <a:buSzPct val="100000"/>
            </a:pPr>
            <a:r>
              <a:rPr lang="en" sz="1400" u="sng"/>
              <a:t>Folding Mechanism</a:t>
            </a:r>
            <a:r>
              <a:rPr lang="en" sz="1400"/>
              <a:t>: Flipped frame</a:t>
            </a:r>
          </a:p>
          <a:p>
            <a:pPr indent="-317500" lvl="1" marL="914400" rtl="0">
              <a:lnSpc>
                <a:spcPct val="150000"/>
              </a:lnSpc>
              <a:spcBef>
                <a:spcPts val="0"/>
              </a:spcBef>
              <a:spcAft>
                <a:spcPts val="0"/>
              </a:spcAft>
              <a:buSzPct val="100000"/>
            </a:pPr>
            <a:r>
              <a:rPr lang="en" sz="1400" u="sng"/>
              <a:t>Anti Glare Mechanism</a:t>
            </a:r>
            <a:r>
              <a:rPr lang="en" sz="1400"/>
              <a:t>: Permanent screen protector for the ultrasound screen</a:t>
            </a:r>
          </a:p>
          <a:p>
            <a:pPr lvl="0" rtl="0">
              <a:lnSpc>
                <a:spcPct val="150000"/>
              </a:lnSpc>
              <a:spcBef>
                <a:spcPts val="0"/>
              </a:spcBef>
              <a:spcAft>
                <a:spcPts val="0"/>
              </a:spcAft>
              <a:buNone/>
            </a:pPr>
            <a:r>
              <a:t/>
            </a:r>
            <a:endParaRPr sz="1400"/>
          </a:p>
          <a:p>
            <a:pPr indent="-317500" lvl="0" marL="457200" marR="0" rtl="0" algn="l">
              <a:lnSpc>
                <a:spcPct val="150000"/>
              </a:lnSpc>
              <a:spcBef>
                <a:spcPts val="0"/>
              </a:spcBef>
              <a:spcAft>
                <a:spcPts val="1600"/>
              </a:spcAft>
              <a:buSzPct val="100000"/>
            </a:pPr>
            <a:r>
              <a:rPr b="1" lang="en" sz="1400"/>
              <a:t>Mechanical Hinges with Overlaying Protector</a:t>
            </a:r>
          </a:p>
          <a:p>
            <a:pPr indent="-317500" lvl="1" marL="914400" marR="0" rtl="0" algn="l">
              <a:lnSpc>
                <a:spcPct val="150000"/>
              </a:lnSpc>
              <a:spcBef>
                <a:spcPts val="0"/>
              </a:spcBef>
              <a:spcAft>
                <a:spcPts val="1600"/>
              </a:spcAft>
              <a:buSzPct val="100000"/>
            </a:pPr>
            <a:r>
              <a:rPr lang="en" sz="1400" u="sng"/>
              <a:t>Folding Mechanism</a:t>
            </a:r>
            <a:r>
              <a:rPr lang="en" sz="1400"/>
              <a:t>: Adjustable monitor stand- multiple hinges for easy adjustment</a:t>
            </a:r>
          </a:p>
          <a:p>
            <a:pPr indent="-317500" lvl="1" marL="914400" rtl="0">
              <a:lnSpc>
                <a:spcPct val="150000"/>
              </a:lnSpc>
              <a:spcBef>
                <a:spcPts val="0"/>
              </a:spcBef>
              <a:buSzPct val="100000"/>
            </a:pPr>
            <a:r>
              <a:rPr lang="en" sz="1400" u="sng"/>
              <a:t>Anti Glare Mechanism</a:t>
            </a:r>
            <a:r>
              <a:rPr lang="en" sz="1400"/>
              <a:t>: Overlaying removable screen protector</a:t>
            </a:r>
          </a:p>
        </p:txBody>
      </p:sp>
      <p:pic>
        <p:nvPicPr>
          <p:cNvPr id="208" name="Shape 208"/>
          <p:cNvPicPr preferRelativeResize="0"/>
          <p:nvPr/>
        </p:nvPicPr>
        <p:blipFill>
          <a:blip r:embed="rId3">
            <a:alphaModFix/>
          </a:blip>
          <a:stretch>
            <a:fillRect/>
          </a:stretch>
        </p:blipFill>
        <p:spPr>
          <a:xfrm>
            <a:off x="595350" y="1217199"/>
            <a:ext cx="2410075" cy="1602425"/>
          </a:xfrm>
          <a:prstGeom prst="rect">
            <a:avLst/>
          </a:prstGeom>
          <a:noFill/>
          <a:ln>
            <a:noFill/>
          </a:ln>
        </p:spPr>
      </p:pic>
      <p:pic>
        <p:nvPicPr>
          <p:cNvPr id="209" name="Shape 209"/>
          <p:cNvPicPr preferRelativeResize="0"/>
          <p:nvPr/>
        </p:nvPicPr>
        <p:blipFill>
          <a:blip r:embed="rId4">
            <a:alphaModFix/>
          </a:blip>
          <a:stretch>
            <a:fillRect/>
          </a:stretch>
        </p:blipFill>
        <p:spPr>
          <a:xfrm>
            <a:off x="776888" y="2921750"/>
            <a:ext cx="2047001" cy="1969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Shape 214"/>
          <p:cNvSpPr txBox="1"/>
          <p:nvPr>
            <p:ph type="title"/>
          </p:nvPr>
        </p:nvSpPr>
        <p:spPr>
          <a:xfrm>
            <a:off x="1119675" y="393750"/>
            <a:ext cx="7406400" cy="914100"/>
          </a:xfrm>
          <a:prstGeom prst="rect">
            <a:avLst/>
          </a:prstGeom>
        </p:spPr>
        <p:txBody>
          <a:bodyPr anchorCtr="0" anchor="t" bIns="91425" lIns="91425" rIns="91425" wrap="square" tIns="91425">
            <a:noAutofit/>
          </a:bodyPr>
          <a:lstStyle/>
          <a:p>
            <a:pPr lvl="0" rtl="0" algn="ctr">
              <a:spcBef>
                <a:spcPts val="0"/>
              </a:spcBef>
              <a:buNone/>
            </a:pPr>
            <a:r>
              <a:rPr lang="en"/>
              <a:t>Concepts Going into Pugh Scoring</a:t>
            </a:r>
          </a:p>
          <a:p>
            <a:pPr lvl="0">
              <a:spcBef>
                <a:spcPts val="0"/>
              </a:spcBef>
              <a:buNone/>
            </a:pPr>
            <a:r>
              <a:t/>
            </a:r>
            <a:endParaRPr/>
          </a:p>
        </p:txBody>
      </p:sp>
      <p:sp>
        <p:nvSpPr>
          <p:cNvPr id="215" name="Shape 215"/>
          <p:cNvSpPr txBox="1"/>
          <p:nvPr>
            <p:ph idx="1" type="body"/>
          </p:nvPr>
        </p:nvSpPr>
        <p:spPr>
          <a:xfrm>
            <a:off x="2877675" y="1473900"/>
            <a:ext cx="6037800" cy="3669600"/>
          </a:xfrm>
          <a:prstGeom prst="rect">
            <a:avLst/>
          </a:prstGeom>
        </p:spPr>
        <p:txBody>
          <a:bodyPr anchorCtr="0" anchor="t" bIns="91425" lIns="91425" rIns="91425" wrap="square" tIns="91425">
            <a:noAutofit/>
          </a:bodyPr>
          <a:lstStyle/>
          <a:p>
            <a:pPr indent="-317500" lvl="0" marL="457200" rtl="0">
              <a:lnSpc>
                <a:spcPct val="150000"/>
              </a:lnSpc>
              <a:spcBef>
                <a:spcPts val="0"/>
              </a:spcBef>
              <a:spcAft>
                <a:spcPts val="0"/>
              </a:spcAft>
              <a:buSzPct val="100000"/>
            </a:pPr>
            <a:r>
              <a:rPr b="1" lang="en" sz="1400"/>
              <a:t>Pyramid with Clip on Frame and Lens </a:t>
            </a:r>
          </a:p>
          <a:p>
            <a:pPr indent="-317500" lvl="1" marL="914400" rtl="0">
              <a:lnSpc>
                <a:spcPct val="150000"/>
              </a:lnSpc>
              <a:spcBef>
                <a:spcPts val="0"/>
              </a:spcBef>
              <a:spcAft>
                <a:spcPts val="0"/>
              </a:spcAft>
              <a:buSzPct val="100000"/>
            </a:pPr>
            <a:r>
              <a:rPr lang="en" sz="1400" u="sng"/>
              <a:t>Folding Mechanism:</a:t>
            </a:r>
            <a:r>
              <a:rPr lang="en" sz="1400"/>
              <a:t> Pyramid shaped clip-on frame that can adjust light coming into the frame</a:t>
            </a:r>
          </a:p>
          <a:p>
            <a:pPr indent="-317500" lvl="1" marL="914400" rtl="0">
              <a:lnSpc>
                <a:spcPct val="150000"/>
              </a:lnSpc>
              <a:spcBef>
                <a:spcPts val="0"/>
              </a:spcBef>
              <a:spcAft>
                <a:spcPts val="0"/>
              </a:spcAft>
              <a:buSzPct val="100000"/>
            </a:pPr>
            <a:r>
              <a:rPr lang="en" sz="1400" u="sng"/>
              <a:t>Anti Glare Mechanism:</a:t>
            </a:r>
            <a:r>
              <a:rPr lang="en" sz="1400"/>
              <a:t> Polarized lens on phone camera</a:t>
            </a:r>
          </a:p>
          <a:p>
            <a:pPr indent="-317500" lvl="0" marL="457200" rtl="0">
              <a:lnSpc>
                <a:spcPct val="150000"/>
              </a:lnSpc>
              <a:spcBef>
                <a:spcPts val="0"/>
              </a:spcBef>
              <a:buSzPct val="100000"/>
            </a:pPr>
            <a:r>
              <a:rPr b="1" lang="en" sz="1400"/>
              <a:t>Mirror with Flexible Legs</a:t>
            </a:r>
          </a:p>
          <a:p>
            <a:pPr indent="-317500" lvl="1" marL="914400" rtl="0">
              <a:lnSpc>
                <a:spcPct val="150000"/>
              </a:lnSpc>
              <a:spcBef>
                <a:spcPts val="0"/>
              </a:spcBef>
              <a:buSzPct val="100000"/>
            </a:pPr>
            <a:r>
              <a:rPr lang="en" sz="1400" u="sng"/>
              <a:t>Folding Mechanism:</a:t>
            </a:r>
            <a:r>
              <a:rPr lang="en" sz="1400"/>
              <a:t> Mirror attached to side of ultrasound  machine by hinges and flexible stands</a:t>
            </a:r>
          </a:p>
          <a:p>
            <a:pPr indent="-317500" lvl="1" marL="914400" rtl="0">
              <a:lnSpc>
                <a:spcPct val="150000"/>
              </a:lnSpc>
              <a:spcBef>
                <a:spcPts val="0"/>
              </a:spcBef>
              <a:buSzPct val="100000"/>
            </a:pPr>
            <a:r>
              <a:rPr lang="en" sz="1400" u="sng"/>
              <a:t>Anti Glare Mechanism:</a:t>
            </a:r>
            <a:r>
              <a:rPr lang="en" sz="1400"/>
              <a:t> Overlaying removable screen protector</a:t>
            </a:r>
          </a:p>
        </p:txBody>
      </p:sp>
      <p:pic>
        <p:nvPicPr>
          <p:cNvPr id="216" name="Shape 216"/>
          <p:cNvPicPr preferRelativeResize="0"/>
          <p:nvPr/>
        </p:nvPicPr>
        <p:blipFill>
          <a:blip r:embed="rId3">
            <a:alphaModFix/>
          </a:blip>
          <a:stretch>
            <a:fillRect/>
          </a:stretch>
        </p:blipFill>
        <p:spPr>
          <a:xfrm>
            <a:off x="314625" y="1307850"/>
            <a:ext cx="2563050" cy="1614225"/>
          </a:xfrm>
          <a:prstGeom prst="rect">
            <a:avLst/>
          </a:prstGeom>
          <a:noFill/>
          <a:ln>
            <a:noFill/>
          </a:ln>
        </p:spPr>
      </p:pic>
      <p:pic>
        <p:nvPicPr>
          <p:cNvPr id="217" name="Shape 217"/>
          <p:cNvPicPr preferRelativeResize="0"/>
          <p:nvPr/>
        </p:nvPicPr>
        <p:blipFill>
          <a:blip r:embed="rId4">
            <a:alphaModFix/>
          </a:blip>
          <a:stretch>
            <a:fillRect/>
          </a:stretch>
        </p:blipFill>
        <p:spPr>
          <a:xfrm>
            <a:off x="414812" y="3214511"/>
            <a:ext cx="2563050" cy="1571942"/>
          </a:xfrm>
          <a:prstGeom prst="rect">
            <a:avLst/>
          </a:prstGeom>
          <a:noFill/>
          <a:ln>
            <a:noFill/>
          </a:ln>
        </p:spPr>
      </p:pic>
      <p:sp>
        <p:nvSpPr>
          <p:cNvPr id="218" name="Shape 218"/>
          <p:cNvSpPr txBox="1"/>
          <p:nvPr/>
        </p:nvSpPr>
        <p:spPr>
          <a:xfrm>
            <a:off x="1653975" y="3758450"/>
            <a:ext cx="732900" cy="672300"/>
          </a:xfrm>
          <a:prstGeom prst="rect">
            <a:avLst/>
          </a:prstGeom>
          <a:noFill/>
          <a:ln>
            <a:noFill/>
          </a:ln>
        </p:spPr>
        <p:txBody>
          <a:bodyPr anchorCtr="0" anchor="t" bIns="91425" lIns="91425" rIns="91425" wrap="square" tIns="91425">
            <a:noAutofit/>
          </a:bodyPr>
          <a:lstStyle/>
          <a:p>
            <a:pPr lvl="0">
              <a:spcBef>
                <a:spcPts val="0"/>
              </a:spcBef>
              <a:buNone/>
            </a:pPr>
            <a:r>
              <a:rPr lang="en" sz="1000">
                <a:latin typeface="Lato"/>
                <a:ea typeface="Lato"/>
                <a:cs typeface="Lato"/>
                <a:sym typeface="Lato"/>
              </a:rPr>
              <a:t>Mirror</a:t>
            </a:r>
          </a:p>
        </p:txBody>
      </p:sp>
      <p:sp>
        <p:nvSpPr>
          <p:cNvPr id="219" name="Shape 219"/>
          <p:cNvSpPr txBox="1"/>
          <p:nvPr/>
        </p:nvSpPr>
        <p:spPr>
          <a:xfrm>
            <a:off x="1284200" y="3361750"/>
            <a:ext cx="1223700" cy="134400"/>
          </a:xfrm>
          <a:prstGeom prst="rect">
            <a:avLst/>
          </a:prstGeom>
          <a:noFill/>
          <a:ln>
            <a:noFill/>
          </a:ln>
        </p:spPr>
        <p:txBody>
          <a:bodyPr anchorCtr="0" anchor="t" bIns="91425" lIns="91425" rIns="91425" wrap="square" tIns="91425">
            <a:noAutofit/>
          </a:bodyPr>
          <a:lstStyle/>
          <a:p>
            <a:pPr lvl="0">
              <a:spcBef>
                <a:spcPts val="0"/>
              </a:spcBef>
              <a:buNone/>
            </a:pPr>
            <a:r>
              <a:rPr lang="en" sz="1000">
                <a:latin typeface="Lato"/>
                <a:ea typeface="Lato"/>
                <a:cs typeface="Lato"/>
                <a:sym typeface="Lato"/>
              </a:rPr>
              <a:t>Ultrasound Screen</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1297500" y="157575"/>
            <a:ext cx="6849300" cy="481200"/>
          </a:xfrm>
          <a:prstGeom prst="rect">
            <a:avLst/>
          </a:prstGeom>
        </p:spPr>
        <p:txBody>
          <a:bodyPr anchorCtr="0" anchor="t" bIns="91425" lIns="91425" rIns="91425" wrap="square" tIns="91425">
            <a:noAutofit/>
          </a:bodyPr>
          <a:lstStyle/>
          <a:p>
            <a:pPr lvl="0" algn="ctr">
              <a:spcBef>
                <a:spcPts val="0"/>
              </a:spcBef>
              <a:buNone/>
            </a:pPr>
            <a:r>
              <a:rPr lang="en"/>
              <a:t>Pugh Matrix to Support Choice of Solutions</a:t>
            </a:r>
          </a:p>
          <a:p>
            <a:pPr lvl="0">
              <a:spcBef>
                <a:spcPts val="0"/>
              </a:spcBef>
              <a:buNone/>
            </a:pPr>
            <a:r>
              <a:t/>
            </a:r>
            <a:endParaRPr/>
          </a:p>
        </p:txBody>
      </p:sp>
      <p:sp>
        <p:nvSpPr>
          <p:cNvPr id="225" name="Shape 225"/>
          <p:cNvSpPr txBox="1"/>
          <p:nvPr/>
        </p:nvSpPr>
        <p:spPr>
          <a:xfrm>
            <a:off x="375225" y="2063263"/>
            <a:ext cx="1998300" cy="307500"/>
          </a:xfrm>
          <a:prstGeom prst="rect">
            <a:avLst/>
          </a:prstGeom>
          <a:noFill/>
          <a:ln>
            <a:noFill/>
          </a:ln>
        </p:spPr>
        <p:txBody>
          <a:bodyPr anchorCtr="0" anchor="t" bIns="91425" lIns="91425" rIns="91425" wrap="square" tIns="91425">
            <a:noAutofit/>
          </a:bodyPr>
          <a:lstStyle/>
          <a:p>
            <a:pPr lvl="0">
              <a:spcBef>
                <a:spcPts val="0"/>
              </a:spcBef>
              <a:buNone/>
            </a:pPr>
            <a:r>
              <a:rPr b="1" lang="en" sz="1200">
                <a:solidFill>
                  <a:schemeClr val="lt1"/>
                </a:solidFill>
                <a:latin typeface="Lato"/>
                <a:ea typeface="Lato"/>
                <a:cs typeface="Lato"/>
                <a:sym typeface="Lato"/>
              </a:rPr>
              <a:t>*FF=Flipped Frame</a:t>
            </a:r>
          </a:p>
          <a:p>
            <a:pPr lvl="0">
              <a:spcBef>
                <a:spcPts val="0"/>
              </a:spcBef>
              <a:buNone/>
            </a:pPr>
            <a:r>
              <a:t/>
            </a:r>
            <a:endParaRPr/>
          </a:p>
        </p:txBody>
      </p:sp>
      <p:graphicFrame>
        <p:nvGraphicFramePr>
          <p:cNvPr id="226" name="Shape 226"/>
          <p:cNvGraphicFramePr/>
          <p:nvPr/>
        </p:nvGraphicFramePr>
        <p:xfrm>
          <a:off x="1886200" y="822000"/>
          <a:ext cx="3000000" cy="3000000"/>
        </p:xfrm>
        <a:graphic>
          <a:graphicData uri="http://schemas.openxmlformats.org/drawingml/2006/table">
            <a:tbl>
              <a:tblPr>
                <a:noFill/>
                <a:tableStyleId>{E00DB440-69B5-4038-B922-ABBC78E43E5B}</a:tableStyleId>
              </a:tblPr>
              <a:tblGrid>
                <a:gridCol w="1036250"/>
                <a:gridCol w="928625"/>
                <a:gridCol w="989300"/>
                <a:gridCol w="884375"/>
                <a:gridCol w="836050"/>
                <a:gridCol w="761600"/>
                <a:gridCol w="983800"/>
              </a:tblGrid>
              <a:tr h="1039050">
                <a:tc>
                  <a:txBody>
                    <a:bodyPr>
                      <a:noAutofit/>
                    </a:bodyPr>
                    <a:lstStyle/>
                    <a:p>
                      <a:pPr lvl="0" rtl="0" algn="ctr">
                        <a:spcBef>
                          <a:spcPts val="0"/>
                        </a:spcBef>
                        <a:buNone/>
                      </a:pPr>
                      <a:r>
                        <a:rPr b="1" lang="en" sz="1200">
                          <a:solidFill>
                            <a:srgbClr val="FFFF00"/>
                          </a:solidFill>
                          <a:latin typeface="Lato"/>
                          <a:ea typeface="Lato"/>
                          <a:cs typeface="Lato"/>
                          <a:sym typeface="Lato"/>
                        </a:rPr>
                        <a:t>Design Criteria</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00"/>
                          </a:solidFill>
                          <a:latin typeface="Lato"/>
                          <a:ea typeface="Lato"/>
                          <a:cs typeface="Lato"/>
                          <a:sym typeface="Lato"/>
                        </a:rPr>
                        <a:t>Weighting</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FF* and Overlaying Protector</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Mech. Hinges with Overlaying Protector</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FF* and Screen Protector</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Clip-on Pyramid Frame and Lens</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Mirror with Flexible Legs</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326400">
                <a:tc>
                  <a:txBody>
                    <a:bodyPr>
                      <a:noAutofit/>
                    </a:bodyPr>
                    <a:lstStyle/>
                    <a:p>
                      <a:pPr lvl="0" rtl="0" algn="ctr">
                        <a:spcBef>
                          <a:spcPts val="0"/>
                        </a:spcBef>
                        <a:buNone/>
                      </a:pPr>
                      <a:r>
                        <a:rPr b="1" lang="en" sz="1200">
                          <a:solidFill>
                            <a:srgbClr val="FFFF00"/>
                          </a:solidFill>
                          <a:latin typeface="Lato"/>
                          <a:ea typeface="Lato"/>
                          <a:cs typeface="Lato"/>
                          <a:sym typeface="Lato"/>
                        </a:rPr>
                        <a:t>Glare</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20%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326400">
                <a:tc>
                  <a:txBody>
                    <a:bodyPr>
                      <a:noAutofit/>
                    </a:bodyPr>
                    <a:lstStyle/>
                    <a:p>
                      <a:pPr lvl="0" rtl="0" algn="ctr">
                        <a:spcBef>
                          <a:spcPts val="0"/>
                        </a:spcBef>
                        <a:buNone/>
                      </a:pPr>
                      <a:r>
                        <a:rPr b="1" lang="en" sz="1200">
                          <a:solidFill>
                            <a:srgbClr val="FFFF00"/>
                          </a:solidFill>
                          <a:latin typeface="Lato"/>
                          <a:ea typeface="Lato"/>
                          <a:cs typeface="Lato"/>
                          <a:sym typeface="Lato"/>
                        </a:rPr>
                        <a:t>Grayscale</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20%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418875">
                <a:tc>
                  <a:txBody>
                    <a:bodyPr>
                      <a:noAutofit/>
                    </a:bodyPr>
                    <a:lstStyle/>
                    <a:p>
                      <a:pPr lvl="0" rtl="0" algn="ctr">
                        <a:spcBef>
                          <a:spcPts val="0"/>
                        </a:spcBef>
                        <a:buNone/>
                      </a:pPr>
                      <a:r>
                        <a:rPr b="1" lang="en" sz="1200">
                          <a:solidFill>
                            <a:srgbClr val="FFFF00"/>
                          </a:solidFill>
                          <a:latin typeface="Lato"/>
                          <a:ea typeface="Lato"/>
                          <a:cs typeface="Lato"/>
                          <a:sym typeface="Lato"/>
                        </a:rPr>
                        <a:t>Ease of Use</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20%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1</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418875">
                <a:tc>
                  <a:txBody>
                    <a:bodyPr>
                      <a:noAutofit/>
                    </a:bodyPr>
                    <a:lstStyle/>
                    <a:p>
                      <a:pPr lvl="0" rtl="0" algn="ctr">
                        <a:spcBef>
                          <a:spcPts val="0"/>
                        </a:spcBef>
                        <a:buNone/>
                      </a:pPr>
                      <a:r>
                        <a:rPr b="1" lang="en" sz="1200">
                          <a:solidFill>
                            <a:srgbClr val="FFFF00"/>
                          </a:solidFill>
                          <a:latin typeface="Lato"/>
                          <a:ea typeface="Lato"/>
                          <a:cs typeface="Lato"/>
                          <a:sym typeface="Lato"/>
                        </a:rPr>
                        <a:t>Affordability</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20%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418875">
                <a:tc>
                  <a:txBody>
                    <a:bodyPr>
                      <a:noAutofit/>
                    </a:bodyPr>
                    <a:lstStyle/>
                    <a:p>
                      <a:pPr lvl="0" rtl="0" algn="ctr">
                        <a:spcBef>
                          <a:spcPts val="0"/>
                        </a:spcBef>
                        <a:buNone/>
                      </a:pPr>
                      <a:r>
                        <a:rPr b="1" lang="en" sz="1200">
                          <a:solidFill>
                            <a:srgbClr val="FFFF00"/>
                          </a:solidFill>
                          <a:latin typeface="Lato"/>
                          <a:ea typeface="Lato"/>
                          <a:cs typeface="Lato"/>
                          <a:sym typeface="Lato"/>
                        </a:rPr>
                        <a:t>Durability</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15%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1</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326400">
                <a:tc>
                  <a:txBody>
                    <a:bodyPr>
                      <a:noAutofit/>
                    </a:bodyPr>
                    <a:lstStyle/>
                    <a:p>
                      <a:pPr lvl="0" rtl="0" algn="ctr">
                        <a:spcBef>
                          <a:spcPts val="0"/>
                        </a:spcBef>
                        <a:buNone/>
                      </a:pPr>
                      <a:r>
                        <a:rPr b="1" lang="en" sz="1200">
                          <a:solidFill>
                            <a:srgbClr val="FFFF00"/>
                          </a:solidFill>
                          <a:latin typeface="Lato"/>
                          <a:ea typeface="Lato"/>
                          <a:cs typeface="Lato"/>
                          <a:sym typeface="Lato"/>
                        </a:rPr>
                        <a:t>Easy To Learn</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326400">
                <a:tc>
                  <a:txBody>
                    <a:bodyPr>
                      <a:noAutofit/>
                    </a:bodyPr>
                    <a:lstStyle/>
                    <a:p>
                      <a:pPr lvl="0" rtl="0" algn="ctr">
                        <a:spcBef>
                          <a:spcPts val="0"/>
                        </a:spcBef>
                        <a:buNone/>
                      </a:pPr>
                      <a:r>
                        <a:rPr b="1" lang="en" sz="1200">
                          <a:solidFill>
                            <a:srgbClr val="FFFF00"/>
                          </a:solidFill>
                          <a:latin typeface="Lato"/>
                          <a:ea typeface="Lato"/>
                          <a:cs typeface="Lato"/>
                          <a:sym typeface="Lato"/>
                        </a:rPr>
                        <a:t>Score</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100%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3.45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3.25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3.65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3.05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3.10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326400">
                <a:tc>
                  <a:txBody>
                    <a:bodyPr>
                      <a:noAutofit/>
                    </a:bodyPr>
                    <a:lstStyle/>
                    <a:p>
                      <a:pPr lvl="0" rtl="0" algn="ctr">
                        <a:spcBef>
                          <a:spcPts val="0"/>
                        </a:spcBef>
                        <a:buNone/>
                      </a:pPr>
                      <a:r>
                        <a:rPr b="1" lang="en" sz="1200">
                          <a:solidFill>
                            <a:srgbClr val="FFFFFF"/>
                          </a:solidFill>
                          <a:latin typeface="Lato"/>
                          <a:ea typeface="Lato"/>
                          <a:cs typeface="Lato"/>
                          <a:sym typeface="Lato"/>
                        </a:rPr>
                        <a:t>Rank</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t/>
                      </a:r>
                      <a:endParaRPr sz="1200">
                        <a:solidFill>
                          <a:srgbClr val="FFFFFF"/>
                        </a:solidFill>
                        <a:latin typeface="Lato"/>
                        <a:ea typeface="Lato"/>
                        <a:cs typeface="Lato"/>
                        <a:sym typeface="Lato"/>
                      </a:endParaRP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1</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1297500" y="157575"/>
            <a:ext cx="6849300" cy="481200"/>
          </a:xfrm>
          <a:prstGeom prst="rect">
            <a:avLst/>
          </a:prstGeom>
        </p:spPr>
        <p:txBody>
          <a:bodyPr anchorCtr="0" anchor="t" bIns="91425" lIns="91425" rIns="91425" wrap="square" tIns="91425">
            <a:noAutofit/>
          </a:bodyPr>
          <a:lstStyle/>
          <a:p>
            <a:pPr lvl="0" rtl="0" algn="ctr">
              <a:spcBef>
                <a:spcPts val="0"/>
              </a:spcBef>
              <a:buNone/>
            </a:pPr>
            <a:r>
              <a:rPr lang="en"/>
              <a:t>Pugh Matrix to Support Choice of Solutions</a:t>
            </a:r>
          </a:p>
          <a:p>
            <a:pPr lvl="0" rtl="0">
              <a:spcBef>
                <a:spcPts val="0"/>
              </a:spcBef>
              <a:buNone/>
            </a:pPr>
            <a:r>
              <a:t/>
            </a:r>
            <a:endParaRPr/>
          </a:p>
        </p:txBody>
      </p:sp>
      <p:sp>
        <p:nvSpPr>
          <p:cNvPr id="232" name="Shape 232"/>
          <p:cNvSpPr txBox="1"/>
          <p:nvPr/>
        </p:nvSpPr>
        <p:spPr>
          <a:xfrm>
            <a:off x="375225" y="2063263"/>
            <a:ext cx="1998300" cy="307500"/>
          </a:xfrm>
          <a:prstGeom prst="rect">
            <a:avLst/>
          </a:prstGeom>
          <a:noFill/>
          <a:ln>
            <a:noFill/>
          </a:ln>
        </p:spPr>
        <p:txBody>
          <a:bodyPr anchorCtr="0" anchor="t" bIns="91425" lIns="91425" rIns="91425" wrap="square" tIns="91425">
            <a:noAutofit/>
          </a:bodyPr>
          <a:lstStyle/>
          <a:p>
            <a:pPr lvl="0" rtl="0">
              <a:spcBef>
                <a:spcPts val="0"/>
              </a:spcBef>
              <a:buNone/>
            </a:pPr>
            <a:r>
              <a:rPr b="1" lang="en" sz="1200">
                <a:solidFill>
                  <a:schemeClr val="lt1"/>
                </a:solidFill>
                <a:latin typeface="Lato"/>
                <a:ea typeface="Lato"/>
                <a:cs typeface="Lato"/>
                <a:sym typeface="Lato"/>
              </a:rPr>
              <a:t>*FF=Flipped Frame</a:t>
            </a:r>
          </a:p>
          <a:p>
            <a:pPr lvl="0" rtl="0">
              <a:spcBef>
                <a:spcPts val="0"/>
              </a:spcBef>
              <a:buNone/>
            </a:pPr>
            <a:r>
              <a:t/>
            </a:r>
            <a:endParaRPr/>
          </a:p>
        </p:txBody>
      </p:sp>
      <p:graphicFrame>
        <p:nvGraphicFramePr>
          <p:cNvPr id="233" name="Shape 233"/>
          <p:cNvGraphicFramePr/>
          <p:nvPr/>
        </p:nvGraphicFramePr>
        <p:xfrm>
          <a:off x="1886200" y="822000"/>
          <a:ext cx="3000000" cy="3000000"/>
        </p:xfrm>
        <a:graphic>
          <a:graphicData uri="http://schemas.openxmlformats.org/drawingml/2006/table">
            <a:tbl>
              <a:tblPr>
                <a:noFill/>
                <a:tableStyleId>{E00DB440-69B5-4038-B922-ABBC78E43E5B}</a:tableStyleId>
              </a:tblPr>
              <a:tblGrid>
                <a:gridCol w="1036250"/>
                <a:gridCol w="928625"/>
                <a:gridCol w="989300"/>
                <a:gridCol w="884375"/>
                <a:gridCol w="836050"/>
                <a:gridCol w="761600"/>
                <a:gridCol w="983800"/>
              </a:tblGrid>
              <a:tr h="1039050">
                <a:tc>
                  <a:txBody>
                    <a:bodyPr>
                      <a:noAutofit/>
                    </a:bodyPr>
                    <a:lstStyle/>
                    <a:p>
                      <a:pPr lvl="0" rtl="0" algn="ctr">
                        <a:spcBef>
                          <a:spcPts val="0"/>
                        </a:spcBef>
                        <a:buNone/>
                      </a:pPr>
                      <a:r>
                        <a:rPr b="1" lang="en" sz="1200">
                          <a:solidFill>
                            <a:srgbClr val="FFFFFF"/>
                          </a:solidFill>
                          <a:latin typeface="Lato"/>
                          <a:ea typeface="Lato"/>
                          <a:cs typeface="Lato"/>
                          <a:sym typeface="Lato"/>
                        </a:rPr>
                        <a:t>Design Criteria</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Weighting</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FF* and Overlaying Protector</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Mech. Hinges with Overlaying Protector</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00"/>
                          </a:solidFill>
                          <a:latin typeface="Lato"/>
                          <a:ea typeface="Lato"/>
                          <a:cs typeface="Lato"/>
                          <a:sym typeface="Lato"/>
                        </a:rPr>
                        <a:t>FF* and Screen Protector</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Clip-on Pyramid Frame and Lens</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Mirror with Flexible Legs</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326400">
                <a:tc>
                  <a:txBody>
                    <a:bodyPr>
                      <a:noAutofit/>
                    </a:bodyPr>
                    <a:lstStyle/>
                    <a:p>
                      <a:pPr lvl="0" rtl="0" algn="ctr">
                        <a:spcBef>
                          <a:spcPts val="0"/>
                        </a:spcBef>
                        <a:buNone/>
                      </a:pPr>
                      <a:r>
                        <a:rPr b="1" lang="en" sz="1200">
                          <a:solidFill>
                            <a:srgbClr val="FFFFFF"/>
                          </a:solidFill>
                          <a:latin typeface="Lato"/>
                          <a:ea typeface="Lato"/>
                          <a:cs typeface="Lato"/>
                          <a:sym typeface="Lato"/>
                        </a:rPr>
                        <a:t>Glare</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326400">
                <a:tc>
                  <a:txBody>
                    <a:bodyPr>
                      <a:noAutofit/>
                    </a:bodyPr>
                    <a:lstStyle/>
                    <a:p>
                      <a:pPr lvl="0" rtl="0" algn="ctr">
                        <a:spcBef>
                          <a:spcPts val="0"/>
                        </a:spcBef>
                        <a:buNone/>
                      </a:pPr>
                      <a:r>
                        <a:rPr b="1" lang="en" sz="1200">
                          <a:solidFill>
                            <a:srgbClr val="FFFFFF"/>
                          </a:solidFill>
                          <a:latin typeface="Lato"/>
                          <a:ea typeface="Lato"/>
                          <a:cs typeface="Lato"/>
                          <a:sym typeface="Lato"/>
                        </a:rPr>
                        <a:t>Grayscale</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418875">
                <a:tc>
                  <a:txBody>
                    <a:bodyPr>
                      <a:noAutofit/>
                    </a:bodyPr>
                    <a:lstStyle/>
                    <a:p>
                      <a:pPr lvl="0" rtl="0" algn="ctr">
                        <a:spcBef>
                          <a:spcPts val="0"/>
                        </a:spcBef>
                        <a:buNone/>
                      </a:pPr>
                      <a:r>
                        <a:rPr b="1" lang="en" sz="1200">
                          <a:solidFill>
                            <a:srgbClr val="FFFFFF"/>
                          </a:solidFill>
                          <a:latin typeface="Lato"/>
                          <a:ea typeface="Lato"/>
                          <a:cs typeface="Lato"/>
                          <a:sym typeface="Lato"/>
                        </a:rPr>
                        <a:t>Ease of Use</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1</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418875">
                <a:tc>
                  <a:txBody>
                    <a:bodyPr>
                      <a:noAutofit/>
                    </a:bodyPr>
                    <a:lstStyle/>
                    <a:p>
                      <a:pPr lvl="0" rtl="0" algn="ctr">
                        <a:spcBef>
                          <a:spcPts val="0"/>
                        </a:spcBef>
                        <a:buNone/>
                      </a:pPr>
                      <a:r>
                        <a:rPr b="1" lang="en" sz="1200">
                          <a:solidFill>
                            <a:srgbClr val="FFFFFF"/>
                          </a:solidFill>
                          <a:latin typeface="Lato"/>
                          <a:ea typeface="Lato"/>
                          <a:cs typeface="Lato"/>
                          <a:sym typeface="Lato"/>
                        </a:rPr>
                        <a:t>Affordability</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418875">
                <a:tc>
                  <a:txBody>
                    <a:bodyPr>
                      <a:noAutofit/>
                    </a:bodyPr>
                    <a:lstStyle/>
                    <a:p>
                      <a:pPr lvl="0" rtl="0" algn="ctr">
                        <a:spcBef>
                          <a:spcPts val="0"/>
                        </a:spcBef>
                        <a:buNone/>
                      </a:pPr>
                      <a:r>
                        <a:rPr b="1" lang="en" sz="1200">
                          <a:solidFill>
                            <a:srgbClr val="FFFFFF"/>
                          </a:solidFill>
                          <a:latin typeface="Lato"/>
                          <a:ea typeface="Lato"/>
                          <a:cs typeface="Lato"/>
                          <a:sym typeface="Lato"/>
                        </a:rPr>
                        <a:t>Durability</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15%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1</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326400">
                <a:tc>
                  <a:txBody>
                    <a:bodyPr>
                      <a:noAutofit/>
                    </a:bodyPr>
                    <a:lstStyle/>
                    <a:p>
                      <a:pPr lvl="0" rtl="0" algn="ctr">
                        <a:spcBef>
                          <a:spcPts val="0"/>
                        </a:spcBef>
                        <a:buNone/>
                      </a:pPr>
                      <a:r>
                        <a:rPr b="1" lang="en" sz="1200">
                          <a:solidFill>
                            <a:srgbClr val="FFFFFF"/>
                          </a:solidFill>
                          <a:latin typeface="Lato"/>
                          <a:ea typeface="Lato"/>
                          <a:cs typeface="Lato"/>
                          <a:sym typeface="Lato"/>
                        </a:rPr>
                        <a:t>Easy To Learn</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326400">
                <a:tc>
                  <a:txBody>
                    <a:bodyPr>
                      <a:noAutofit/>
                    </a:bodyPr>
                    <a:lstStyle/>
                    <a:p>
                      <a:pPr lvl="0" rtl="0" algn="ctr">
                        <a:spcBef>
                          <a:spcPts val="0"/>
                        </a:spcBef>
                        <a:buNone/>
                      </a:pPr>
                      <a:r>
                        <a:rPr b="1" lang="en" sz="1200">
                          <a:solidFill>
                            <a:srgbClr val="FFFFFF"/>
                          </a:solidFill>
                          <a:latin typeface="Lato"/>
                          <a:ea typeface="Lato"/>
                          <a:cs typeface="Lato"/>
                          <a:sym typeface="Lato"/>
                        </a:rPr>
                        <a:t>Score</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100%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3.45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3.25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00"/>
                          </a:solidFill>
                          <a:latin typeface="Lato"/>
                          <a:ea typeface="Lato"/>
                          <a:cs typeface="Lato"/>
                          <a:sym typeface="Lato"/>
                        </a:rPr>
                        <a:t>3.65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3.05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200">
                          <a:solidFill>
                            <a:srgbClr val="FFFFFF"/>
                          </a:solidFill>
                          <a:latin typeface="Lato"/>
                          <a:ea typeface="Lato"/>
                          <a:cs typeface="Lato"/>
                          <a:sym typeface="Lato"/>
                        </a:rPr>
                        <a:t>3.10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326400">
                <a:tc>
                  <a:txBody>
                    <a:bodyPr>
                      <a:noAutofit/>
                    </a:bodyPr>
                    <a:lstStyle/>
                    <a:p>
                      <a:pPr lvl="0" rtl="0" algn="ctr">
                        <a:spcBef>
                          <a:spcPts val="0"/>
                        </a:spcBef>
                        <a:buNone/>
                      </a:pPr>
                      <a:r>
                        <a:rPr b="1" lang="en" sz="1200">
                          <a:solidFill>
                            <a:srgbClr val="FFFFFF"/>
                          </a:solidFill>
                          <a:latin typeface="Lato"/>
                          <a:ea typeface="Lato"/>
                          <a:cs typeface="Lato"/>
                          <a:sym typeface="Lato"/>
                        </a:rPr>
                        <a:t>Rank</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t/>
                      </a:r>
                      <a:endParaRPr sz="1200">
                        <a:solidFill>
                          <a:srgbClr val="FFFFFF"/>
                        </a:solidFill>
                        <a:latin typeface="Lato"/>
                        <a:ea typeface="Lato"/>
                        <a:cs typeface="Lato"/>
                        <a:sym typeface="Lato"/>
                      </a:endParaRP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00"/>
                          </a:solidFill>
                          <a:latin typeface="Lato"/>
                          <a:ea typeface="Lato"/>
                          <a:cs typeface="Lato"/>
                          <a:sym typeface="Lato"/>
                        </a:rPr>
                        <a:t>1</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2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1297500" y="393750"/>
            <a:ext cx="7487700" cy="914100"/>
          </a:xfrm>
          <a:prstGeom prst="rect">
            <a:avLst/>
          </a:prstGeom>
        </p:spPr>
        <p:txBody>
          <a:bodyPr anchorCtr="0" anchor="ctr" bIns="91425" lIns="91425" rIns="91425" wrap="square" tIns="91425">
            <a:noAutofit/>
          </a:bodyPr>
          <a:lstStyle/>
          <a:p>
            <a:pPr lvl="0" algn="ctr">
              <a:spcBef>
                <a:spcPts val="0"/>
              </a:spcBef>
              <a:buNone/>
            </a:pPr>
            <a:r>
              <a:rPr lang="en"/>
              <a:t>Specific Features and Material Choice of Top Solution from Pugh Scoring</a:t>
            </a:r>
          </a:p>
        </p:txBody>
      </p:sp>
      <p:sp>
        <p:nvSpPr>
          <p:cNvPr id="239" name="Shape 239"/>
          <p:cNvSpPr txBox="1"/>
          <p:nvPr>
            <p:ph idx="1" type="body"/>
          </p:nvPr>
        </p:nvSpPr>
        <p:spPr>
          <a:xfrm>
            <a:off x="0" y="1288000"/>
            <a:ext cx="6078000" cy="3230700"/>
          </a:xfrm>
          <a:prstGeom prst="rect">
            <a:avLst/>
          </a:prstGeom>
        </p:spPr>
        <p:txBody>
          <a:bodyPr anchorCtr="0" anchor="t" bIns="91425" lIns="91425" rIns="91425" wrap="square" tIns="91425">
            <a:noAutofit/>
          </a:bodyPr>
          <a:lstStyle/>
          <a:p>
            <a:pPr lvl="0" rtl="0">
              <a:lnSpc>
                <a:spcPct val="150000"/>
              </a:lnSpc>
              <a:spcBef>
                <a:spcPts val="0"/>
              </a:spcBef>
              <a:spcAft>
                <a:spcPts val="0"/>
              </a:spcAft>
              <a:buNone/>
            </a:pPr>
            <a:r>
              <a:t/>
            </a:r>
            <a:endParaRPr b="1" sz="1800">
              <a:solidFill>
                <a:srgbClr val="FFFFFF"/>
              </a:solidFill>
            </a:endParaRPr>
          </a:p>
          <a:p>
            <a:pPr indent="-330200" lvl="1" marL="914400" rtl="0">
              <a:lnSpc>
                <a:spcPct val="150000"/>
              </a:lnSpc>
              <a:spcBef>
                <a:spcPts val="0"/>
              </a:spcBef>
              <a:spcAft>
                <a:spcPts val="0"/>
              </a:spcAft>
              <a:buClr>
                <a:srgbClr val="FFFFFF"/>
              </a:buClr>
              <a:buSzPct val="100000"/>
              <a:buFont typeface="Times New Roman"/>
              <a:buChar char="○"/>
            </a:pPr>
            <a:r>
              <a:rPr lang="en" sz="1600">
                <a:solidFill>
                  <a:srgbClr val="FFFFFF"/>
                </a:solidFill>
              </a:rPr>
              <a:t>Flipped frame</a:t>
            </a:r>
          </a:p>
          <a:p>
            <a:pPr indent="-330200" lvl="2" marL="1371600" rtl="0">
              <a:lnSpc>
                <a:spcPct val="150000"/>
              </a:lnSpc>
              <a:spcBef>
                <a:spcPts val="0"/>
              </a:spcBef>
              <a:spcAft>
                <a:spcPts val="0"/>
              </a:spcAft>
              <a:buClr>
                <a:srgbClr val="FFFFFF"/>
              </a:buClr>
              <a:buSzPct val="100000"/>
              <a:buChar char="■"/>
            </a:pPr>
            <a:r>
              <a:rPr lang="en" sz="1600">
                <a:solidFill>
                  <a:srgbClr val="FFFFFF"/>
                </a:solidFill>
              </a:rPr>
              <a:t>Plastic rods connected through hinges that fold on top of the machine</a:t>
            </a:r>
          </a:p>
          <a:p>
            <a:pPr indent="-330200" lvl="3" marL="1828800" rtl="0">
              <a:lnSpc>
                <a:spcPct val="150000"/>
              </a:lnSpc>
              <a:spcBef>
                <a:spcPts val="0"/>
              </a:spcBef>
              <a:spcAft>
                <a:spcPts val="0"/>
              </a:spcAft>
              <a:buClr>
                <a:srgbClr val="FFFFFF"/>
              </a:buClr>
              <a:buSzPct val="100000"/>
              <a:buChar char="●"/>
            </a:pPr>
            <a:r>
              <a:rPr lang="en" sz="1600">
                <a:solidFill>
                  <a:srgbClr val="FFFFFF"/>
                </a:solidFill>
              </a:rPr>
              <a:t>Adjustable via linear slide mechanism</a:t>
            </a:r>
          </a:p>
          <a:p>
            <a:pPr indent="-330200" lvl="1" marL="914400" rtl="0">
              <a:lnSpc>
                <a:spcPct val="150000"/>
              </a:lnSpc>
              <a:spcBef>
                <a:spcPts val="0"/>
              </a:spcBef>
              <a:spcAft>
                <a:spcPts val="0"/>
              </a:spcAft>
              <a:buClr>
                <a:srgbClr val="FFFFFF"/>
              </a:buClr>
              <a:buSzPct val="100000"/>
              <a:buFont typeface="Times New Roman"/>
              <a:buChar char="○"/>
            </a:pPr>
            <a:r>
              <a:rPr lang="en" sz="1600">
                <a:solidFill>
                  <a:srgbClr val="FFFFFF"/>
                </a:solidFill>
              </a:rPr>
              <a:t>Screen Protector</a:t>
            </a:r>
          </a:p>
          <a:p>
            <a:pPr indent="-330200" lvl="2" marL="1371600" rtl="0">
              <a:lnSpc>
                <a:spcPct val="150000"/>
              </a:lnSpc>
              <a:spcBef>
                <a:spcPts val="0"/>
              </a:spcBef>
              <a:spcAft>
                <a:spcPts val="0"/>
              </a:spcAft>
              <a:buClr>
                <a:srgbClr val="FFFFFF"/>
              </a:buClr>
              <a:buSzPct val="100000"/>
              <a:buFont typeface="Times New Roman"/>
              <a:buChar char="■"/>
            </a:pPr>
            <a:r>
              <a:rPr lang="en" sz="1600">
                <a:solidFill>
                  <a:srgbClr val="FFFFFF"/>
                </a:solidFill>
              </a:rPr>
              <a:t>Screen filter that adjusts for glare (matte finish)</a:t>
            </a:r>
          </a:p>
          <a:p>
            <a:pPr indent="-330200" lvl="2" marL="1371600" rtl="0">
              <a:lnSpc>
                <a:spcPct val="150000"/>
              </a:lnSpc>
              <a:spcBef>
                <a:spcPts val="0"/>
              </a:spcBef>
              <a:spcAft>
                <a:spcPts val="0"/>
              </a:spcAft>
              <a:buClr>
                <a:srgbClr val="FFFFFF"/>
              </a:buClr>
              <a:buSzPct val="100000"/>
              <a:buFont typeface="Times New Roman"/>
              <a:buChar char="■"/>
            </a:pPr>
            <a:r>
              <a:rPr lang="en" sz="1600">
                <a:solidFill>
                  <a:srgbClr val="FFFFFF"/>
                </a:solidFill>
              </a:rPr>
              <a:t>Perforated to be able to fit any size screen</a:t>
            </a:r>
          </a:p>
        </p:txBody>
      </p:sp>
      <p:pic>
        <p:nvPicPr>
          <p:cNvPr id="240" name="Shape 240"/>
          <p:cNvPicPr preferRelativeResize="0"/>
          <p:nvPr/>
        </p:nvPicPr>
        <p:blipFill>
          <a:blip r:embed="rId3">
            <a:alphaModFix/>
          </a:blip>
          <a:stretch>
            <a:fillRect/>
          </a:stretch>
        </p:blipFill>
        <p:spPr>
          <a:xfrm>
            <a:off x="6172650" y="1946900"/>
            <a:ext cx="2780375" cy="1912900"/>
          </a:xfrm>
          <a:prstGeom prst="rect">
            <a:avLst/>
          </a:prstGeom>
          <a:noFill/>
          <a:ln>
            <a:noFill/>
          </a:ln>
        </p:spPr>
      </p:pic>
      <p:sp>
        <p:nvSpPr>
          <p:cNvPr id="241" name="Shape 241"/>
          <p:cNvSpPr txBox="1"/>
          <p:nvPr/>
        </p:nvSpPr>
        <p:spPr>
          <a:xfrm>
            <a:off x="2549925" y="4794200"/>
            <a:ext cx="6488100" cy="297000"/>
          </a:xfrm>
          <a:prstGeom prst="rect">
            <a:avLst/>
          </a:prstGeom>
          <a:noFill/>
          <a:ln>
            <a:noFill/>
          </a:ln>
        </p:spPr>
        <p:txBody>
          <a:bodyPr anchorCtr="0" anchor="t" bIns="91425" lIns="91425" rIns="91425" wrap="square" tIns="91425">
            <a:noAutofit/>
          </a:bodyPr>
          <a:lstStyle/>
          <a:p>
            <a:pPr lvl="0">
              <a:spcBef>
                <a:spcPts val="0"/>
              </a:spcBef>
              <a:buNone/>
            </a:pPr>
            <a:r>
              <a:rPr i="1" lang="en" sz="800">
                <a:solidFill>
                  <a:srgbClr val="FFFFFF"/>
                </a:solidFill>
                <a:latin typeface="Montserrat"/>
                <a:ea typeface="Montserrat"/>
                <a:cs typeface="Montserrat"/>
                <a:sym typeface="Montserrat"/>
              </a:rPr>
              <a:t>http://1ugn2l2m3z2y31d4y73c1m5w.wpengine.netdna-cdn.com/wp-content/uploads/2015/02/nexen-rail-brake.jpg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485611" y="1399523"/>
            <a:ext cx="8172775" cy="2988902"/>
          </a:xfrm>
          <a:prstGeom prst="rect">
            <a:avLst/>
          </a:prstGeom>
          <a:noFill/>
          <a:ln>
            <a:noFill/>
          </a:ln>
        </p:spPr>
      </p:pic>
      <p:sp>
        <p:nvSpPr>
          <p:cNvPr id="247" name="Shape 247"/>
          <p:cNvSpPr txBox="1"/>
          <p:nvPr/>
        </p:nvSpPr>
        <p:spPr>
          <a:xfrm>
            <a:off x="1313113" y="268950"/>
            <a:ext cx="6615900" cy="1015200"/>
          </a:xfrm>
          <a:prstGeom prst="rect">
            <a:avLst/>
          </a:prstGeom>
          <a:noFill/>
          <a:ln>
            <a:noFill/>
          </a:ln>
        </p:spPr>
        <p:txBody>
          <a:bodyPr anchorCtr="0" anchor="t" bIns="91425" lIns="91425" rIns="91425" wrap="square" tIns="91425">
            <a:noAutofit/>
          </a:bodyPr>
          <a:lstStyle/>
          <a:p>
            <a:pPr lvl="0" algn="ctr">
              <a:spcBef>
                <a:spcPts val="0"/>
              </a:spcBef>
              <a:buNone/>
            </a:pPr>
            <a:r>
              <a:rPr lang="en" sz="2400">
                <a:solidFill>
                  <a:srgbClr val="FFFFFF"/>
                </a:solidFill>
                <a:latin typeface="Montserrat"/>
                <a:ea typeface="Montserrat"/>
                <a:cs typeface="Montserrat"/>
                <a:sym typeface="Montserrat"/>
              </a:rPr>
              <a:t>Impact of</a:t>
            </a:r>
            <a:r>
              <a:rPr lang="en" sz="2400">
                <a:solidFill>
                  <a:srgbClr val="FFFFFF"/>
                </a:solidFill>
                <a:latin typeface="Lato"/>
                <a:ea typeface="Lato"/>
                <a:cs typeface="Lato"/>
                <a:sym typeface="Lato"/>
              </a:rPr>
              <a:t> Matte Screen Protectors on Glossy Surfaces</a:t>
            </a:r>
          </a:p>
        </p:txBody>
      </p:sp>
      <p:sp>
        <p:nvSpPr>
          <p:cNvPr id="248" name="Shape 248"/>
          <p:cNvSpPr txBox="1"/>
          <p:nvPr/>
        </p:nvSpPr>
        <p:spPr>
          <a:xfrm>
            <a:off x="2655800" y="4848550"/>
            <a:ext cx="4805100" cy="370800"/>
          </a:xfrm>
          <a:prstGeom prst="rect">
            <a:avLst/>
          </a:prstGeom>
          <a:noFill/>
          <a:ln>
            <a:noFill/>
          </a:ln>
        </p:spPr>
        <p:txBody>
          <a:bodyPr anchorCtr="0" anchor="t" bIns="91425" lIns="91425" rIns="91425" wrap="square" tIns="91425">
            <a:noAutofit/>
          </a:bodyPr>
          <a:lstStyle/>
          <a:p>
            <a:pPr lvl="0">
              <a:spcBef>
                <a:spcPts val="0"/>
              </a:spcBef>
              <a:buNone/>
            </a:pPr>
            <a:r>
              <a:rPr i="1" lang="en" sz="800">
                <a:solidFill>
                  <a:srgbClr val="F3F3F3"/>
                </a:solidFill>
              </a:rPr>
              <a:t>https://www.photodon.com/c/LCD-Protective-Films.html</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1057600" y="147200"/>
            <a:ext cx="7830900" cy="914100"/>
          </a:xfrm>
          <a:prstGeom prst="rect">
            <a:avLst/>
          </a:prstGeom>
        </p:spPr>
        <p:txBody>
          <a:bodyPr anchorCtr="0" anchor="ctr" bIns="91425" lIns="91425" rIns="91425" wrap="square" tIns="91425">
            <a:noAutofit/>
          </a:bodyPr>
          <a:lstStyle/>
          <a:p>
            <a:pPr lvl="0" algn="ctr">
              <a:spcBef>
                <a:spcPts val="0"/>
              </a:spcBef>
              <a:buNone/>
            </a:pPr>
            <a:r>
              <a:rPr lang="en"/>
              <a:t>Side View of Flipped Frame with Screen Protector</a:t>
            </a:r>
          </a:p>
        </p:txBody>
      </p:sp>
      <p:pic>
        <p:nvPicPr>
          <p:cNvPr id="254" name="Shape 254"/>
          <p:cNvPicPr preferRelativeResize="0"/>
          <p:nvPr/>
        </p:nvPicPr>
        <p:blipFill>
          <a:blip r:embed="rId3">
            <a:alphaModFix/>
          </a:blip>
          <a:stretch>
            <a:fillRect/>
          </a:stretch>
        </p:blipFill>
        <p:spPr>
          <a:xfrm>
            <a:off x="2675837" y="865750"/>
            <a:ext cx="4111674" cy="4037201"/>
          </a:xfrm>
          <a:prstGeom prst="rect">
            <a:avLst/>
          </a:prstGeom>
          <a:noFill/>
          <a:ln>
            <a:noFill/>
          </a:ln>
        </p:spPr>
      </p:pic>
      <p:cxnSp>
        <p:nvCxnSpPr>
          <p:cNvPr id="255" name="Shape 255"/>
          <p:cNvCxnSpPr>
            <a:endCxn id="256" idx="1"/>
          </p:cNvCxnSpPr>
          <p:nvPr/>
        </p:nvCxnSpPr>
        <p:spPr>
          <a:xfrm>
            <a:off x="6032175" y="3528225"/>
            <a:ext cx="1102500" cy="172500"/>
          </a:xfrm>
          <a:prstGeom prst="straightConnector1">
            <a:avLst/>
          </a:prstGeom>
          <a:noFill/>
          <a:ln cap="flat" cmpd="sng" w="38100">
            <a:solidFill>
              <a:srgbClr val="00FFFF"/>
            </a:solidFill>
            <a:prstDash val="solid"/>
            <a:round/>
            <a:headEnd len="lg" w="lg" type="none"/>
            <a:tailEnd len="lg" w="lg" type="none"/>
          </a:ln>
        </p:spPr>
      </p:cxnSp>
      <p:sp>
        <p:nvSpPr>
          <p:cNvPr id="256" name="Shape 256"/>
          <p:cNvSpPr txBox="1"/>
          <p:nvPr/>
        </p:nvSpPr>
        <p:spPr>
          <a:xfrm>
            <a:off x="7134675" y="3517275"/>
            <a:ext cx="1694100" cy="366900"/>
          </a:xfrm>
          <a:prstGeom prst="rect">
            <a:avLst/>
          </a:prstGeom>
          <a:noFill/>
          <a:ln>
            <a:noFill/>
          </a:ln>
        </p:spPr>
        <p:txBody>
          <a:bodyPr anchorCtr="0" anchor="t" bIns="91425" lIns="91425" rIns="91425" wrap="square" tIns="91425">
            <a:noAutofit/>
          </a:bodyPr>
          <a:lstStyle/>
          <a:p>
            <a:pPr lvl="0">
              <a:spcBef>
                <a:spcPts val="0"/>
              </a:spcBef>
              <a:buNone/>
            </a:pPr>
            <a:r>
              <a:rPr b="1" lang="en">
                <a:solidFill>
                  <a:srgbClr val="FFFFFF"/>
                </a:solidFill>
                <a:latin typeface="Lato"/>
                <a:ea typeface="Lato"/>
                <a:cs typeface="Lato"/>
                <a:sym typeface="Lato"/>
              </a:rPr>
              <a:t>Ultrasound Screen</a:t>
            </a:r>
          </a:p>
          <a:p>
            <a:pPr lvl="0">
              <a:spcBef>
                <a:spcPts val="0"/>
              </a:spcBef>
              <a:buNone/>
            </a:pPr>
            <a:r>
              <a:rPr i="1" lang="en" sz="1000">
                <a:solidFill>
                  <a:srgbClr val="FFFFFF"/>
                </a:solidFill>
                <a:latin typeface="Lato"/>
                <a:ea typeface="Lato"/>
                <a:cs typeface="Lato"/>
                <a:sym typeface="Lato"/>
              </a:rPr>
              <a:t>Varying diagonal size</a:t>
            </a:r>
          </a:p>
        </p:txBody>
      </p:sp>
      <p:cxnSp>
        <p:nvCxnSpPr>
          <p:cNvPr id="257" name="Shape 257"/>
          <p:cNvCxnSpPr/>
          <p:nvPr/>
        </p:nvCxnSpPr>
        <p:spPr>
          <a:xfrm>
            <a:off x="6173950" y="1502000"/>
            <a:ext cx="943200" cy="1021800"/>
          </a:xfrm>
          <a:prstGeom prst="straightConnector1">
            <a:avLst/>
          </a:prstGeom>
          <a:noFill/>
          <a:ln cap="flat" cmpd="sng" w="38100">
            <a:solidFill>
              <a:srgbClr val="00FFFF"/>
            </a:solidFill>
            <a:prstDash val="solid"/>
            <a:round/>
            <a:headEnd len="lg" w="lg" type="none"/>
            <a:tailEnd len="lg" w="lg" type="none"/>
          </a:ln>
        </p:spPr>
      </p:cxnSp>
      <p:sp>
        <p:nvSpPr>
          <p:cNvPr id="258" name="Shape 258"/>
          <p:cNvSpPr txBox="1"/>
          <p:nvPr/>
        </p:nvSpPr>
        <p:spPr>
          <a:xfrm>
            <a:off x="7073400" y="2368788"/>
            <a:ext cx="1632900" cy="366900"/>
          </a:xfrm>
          <a:prstGeom prst="rect">
            <a:avLst/>
          </a:prstGeom>
          <a:noFill/>
          <a:ln>
            <a:noFill/>
          </a:ln>
        </p:spPr>
        <p:txBody>
          <a:bodyPr anchorCtr="0" anchor="t" bIns="91425" lIns="91425" rIns="91425" wrap="square" tIns="91425">
            <a:noAutofit/>
          </a:bodyPr>
          <a:lstStyle/>
          <a:p>
            <a:pPr lvl="0">
              <a:spcBef>
                <a:spcPts val="0"/>
              </a:spcBef>
              <a:buNone/>
            </a:pPr>
            <a:r>
              <a:rPr b="1" lang="en">
                <a:solidFill>
                  <a:srgbClr val="FFFFFF"/>
                </a:solidFill>
                <a:latin typeface="Lato"/>
                <a:ea typeface="Lato"/>
                <a:cs typeface="Lato"/>
                <a:sym typeface="Lato"/>
              </a:rPr>
              <a:t>Clamp</a:t>
            </a:r>
          </a:p>
          <a:p>
            <a:pPr lvl="0">
              <a:spcBef>
                <a:spcPts val="0"/>
              </a:spcBef>
              <a:buNone/>
            </a:pPr>
            <a:r>
              <a:rPr i="1" lang="en" sz="1000">
                <a:solidFill>
                  <a:srgbClr val="FFFFFF"/>
                </a:solidFill>
                <a:latin typeface="Lato"/>
                <a:ea typeface="Lato"/>
                <a:cs typeface="Lato"/>
                <a:sym typeface="Lato"/>
              </a:rPr>
              <a:t>5 inches long, 2 inches in width, 2 inches in height</a:t>
            </a:r>
            <a:r>
              <a:rPr lang="en">
                <a:solidFill>
                  <a:srgbClr val="FFFFFF"/>
                </a:solidFill>
                <a:latin typeface="Lato"/>
                <a:ea typeface="Lato"/>
                <a:cs typeface="Lato"/>
                <a:sym typeface="Lato"/>
              </a:rPr>
              <a:t> </a:t>
            </a:r>
          </a:p>
        </p:txBody>
      </p:sp>
      <p:cxnSp>
        <p:nvCxnSpPr>
          <p:cNvPr id="259" name="Shape 259"/>
          <p:cNvCxnSpPr/>
          <p:nvPr/>
        </p:nvCxnSpPr>
        <p:spPr>
          <a:xfrm>
            <a:off x="6173950" y="1170175"/>
            <a:ext cx="1860000" cy="157200"/>
          </a:xfrm>
          <a:prstGeom prst="straightConnector1">
            <a:avLst/>
          </a:prstGeom>
          <a:noFill/>
          <a:ln cap="flat" cmpd="sng" w="38100">
            <a:solidFill>
              <a:srgbClr val="00FFFF"/>
            </a:solidFill>
            <a:prstDash val="solid"/>
            <a:round/>
            <a:headEnd len="lg" w="lg" type="none"/>
            <a:tailEnd len="lg" w="lg" type="none"/>
          </a:ln>
        </p:spPr>
      </p:cxnSp>
      <p:sp>
        <p:nvSpPr>
          <p:cNvPr id="260" name="Shape 260"/>
          <p:cNvSpPr txBox="1"/>
          <p:nvPr/>
        </p:nvSpPr>
        <p:spPr>
          <a:xfrm>
            <a:off x="7882225" y="1327375"/>
            <a:ext cx="1047900" cy="314400"/>
          </a:xfrm>
          <a:prstGeom prst="rect">
            <a:avLst/>
          </a:prstGeom>
          <a:noFill/>
          <a:ln>
            <a:noFill/>
          </a:ln>
        </p:spPr>
        <p:txBody>
          <a:bodyPr anchorCtr="0" anchor="t" bIns="91425" lIns="91425" rIns="91425" wrap="square" tIns="91425">
            <a:noAutofit/>
          </a:bodyPr>
          <a:lstStyle/>
          <a:p>
            <a:pPr lvl="0">
              <a:spcBef>
                <a:spcPts val="0"/>
              </a:spcBef>
              <a:buNone/>
            </a:pPr>
            <a:r>
              <a:rPr b="1" lang="en">
                <a:solidFill>
                  <a:srgbClr val="FFFFFF"/>
                </a:solidFill>
                <a:latin typeface="Lato"/>
                <a:ea typeface="Lato"/>
                <a:cs typeface="Lato"/>
                <a:sym typeface="Lato"/>
              </a:rPr>
              <a:t>Hinge</a:t>
            </a:r>
          </a:p>
          <a:p>
            <a:pPr lvl="0">
              <a:spcBef>
                <a:spcPts val="0"/>
              </a:spcBef>
              <a:buNone/>
            </a:pPr>
            <a:r>
              <a:rPr i="1" lang="en" sz="1000">
                <a:solidFill>
                  <a:srgbClr val="FFFFFF"/>
                </a:solidFill>
                <a:latin typeface="Lato"/>
                <a:ea typeface="Lato"/>
                <a:cs typeface="Lato"/>
                <a:sym typeface="Lato"/>
              </a:rPr>
              <a:t>0.75 inches in width, 1 inch in total length</a:t>
            </a:r>
          </a:p>
        </p:txBody>
      </p:sp>
      <p:cxnSp>
        <p:nvCxnSpPr>
          <p:cNvPr id="261" name="Shape 261"/>
          <p:cNvCxnSpPr>
            <a:endCxn id="262" idx="0"/>
          </p:cNvCxnSpPr>
          <p:nvPr/>
        </p:nvCxnSpPr>
        <p:spPr>
          <a:xfrm flipH="1">
            <a:off x="4731675" y="1240100"/>
            <a:ext cx="865800" cy="1349100"/>
          </a:xfrm>
          <a:prstGeom prst="straightConnector1">
            <a:avLst/>
          </a:prstGeom>
          <a:noFill/>
          <a:ln cap="flat" cmpd="sng" w="38100">
            <a:solidFill>
              <a:srgbClr val="00FFFF"/>
            </a:solidFill>
            <a:prstDash val="solid"/>
            <a:round/>
            <a:headEnd len="lg" w="lg" type="none"/>
            <a:tailEnd len="lg" w="lg" type="none"/>
          </a:ln>
        </p:spPr>
      </p:cxnSp>
      <p:sp>
        <p:nvSpPr>
          <p:cNvPr id="262" name="Shape 262"/>
          <p:cNvSpPr txBox="1"/>
          <p:nvPr/>
        </p:nvSpPr>
        <p:spPr>
          <a:xfrm>
            <a:off x="3984975" y="2589200"/>
            <a:ext cx="1493400" cy="314400"/>
          </a:xfrm>
          <a:prstGeom prst="rect">
            <a:avLst/>
          </a:prstGeom>
          <a:noFill/>
          <a:ln>
            <a:noFill/>
          </a:ln>
        </p:spPr>
        <p:txBody>
          <a:bodyPr anchorCtr="0" anchor="t" bIns="91425" lIns="91425" rIns="91425" wrap="square" tIns="91425">
            <a:noAutofit/>
          </a:bodyPr>
          <a:lstStyle/>
          <a:p>
            <a:pPr lvl="0">
              <a:spcBef>
                <a:spcPts val="0"/>
              </a:spcBef>
              <a:buNone/>
            </a:pPr>
            <a:r>
              <a:rPr b="1" lang="en">
                <a:latin typeface="Lato"/>
                <a:ea typeface="Lato"/>
                <a:cs typeface="Lato"/>
                <a:sym typeface="Lato"/>
              </a:rPr>
              <a:t>Platform to Limit Hinge</a:t>
            </a:r>
          </a:p>
          <a:p>
            <a:pPr lvl="0">
              <a:spcBef>
                <a:spcPts val="0"/>
              </a:spcBef>
              <a:buNone/>
            </a:pPr>
            <a:r>
              <a:rPr i="1" lang="en" sz="1000">
                <a:latin typeface="Lato"/>
                <a:ea typeface="Lato"/>
                <a:cs typeface="Lato"/>
                <a:sym typeface="Lato"/>
              </a:rPr>
              <a:t>1.25 inches in length, 0.75 inches in width</a:t>
            </a:r>
          </a:p>
        </p:txBody>
      </p:sp>
      <p:cxnSp>
        <p:nvCxnSpPr>
          <p:cNvPr id="263" name="Shape 263"/>
          <p:cNvCxnSpPr/>
          <p:nvPr/>
        </p:nvCxnSpPr>
        <p:spPr>
          <a:xfrm flipH="1">
            <a:off x="1816475" y="1100300"/>
            <a:ext cx="1152600" cy="646200"/>
          </a:xfrm>
          <a:prstGeom prst="straightConnector1">
            <a:avLst/>
          </a:prstGeom>
          <a:noFill/>
          <a:ln cap="flat" cmpd="sng" w="38100">
            <a:solidFill>
              <a:srgbClr val="00FFFF"/>
            </a:solidFill>
            <a:prstDash val="solid"/>
            <a:round/>
            <a:headEnd len="lg" w="lg" type="none"/>
            <a:tailEnd len="lg" w="lg" type="none"/>
          </a:ln>
        </p:spPr>
      </p:cxnSp>
      <p:sp>
        <p:nvSpPr>
          <p:cNvPr id="264" name="Shape 264"/>
          <p:cNvSpPr txBox="1"/>
          <p:nvPr/>
        </p:nvSpPr>
        <p:spPr>
          <a:xfrm>
            <a:off x="812125" y="1641725"/>
            <a:ext cx="1493400" cy="1536900"/>
          </a:xfrm>
          <a:prstGeom prst="rect">
            <a:avLst/>
          </a:prstGeom>
          <a:noFill/>
          <a:ln>
            <a:noFill/>
          </a:ln>
        </p:spPr>
        <p:txBody>
          <a:bodyPr anchorCtr="0" anchor="t" bIns="91425" lIns="91425" rIns="91425" wrap="square" tIns="91425">
            <a:noAutofit/>
          </a:bodyPr>
          <a:lstStyle/>
          <a:p>
            <a:pPr lvl="0">
              <a:spcBef>
                <a:spcPts val="0"/>
              </a:spcBef>
              <a:buNone/>
            </a:pPr>
            <a:r>
              <a:rPr b="1" lang="en">
                <a:solidFill>
                  <a:srgbClr val="FFFFFF"/>
                </a:solidFill>
                <a:latin typeface="Lato"/>
                <a:ea typeface="Lato"/>
                <a:cs typeface="Lato"/>
                <a:sym typeface="Lato"/>
              </a:rPr>
              <a:t>Horizontal Variable Arm</a:t>
            </a:r>
          </a:p>
          <a:p>
            <a:pPr lvl="0">
              <a:spcBef>
                <a:spcPts val="0"/>
              </a:spcBef>
              <a:buNone/>
            </a:pPr>
            <a:r>
              <a:rPr i="1" lang="en" sz="1000">
                <a:solidFill>
                  <a:srgbClr val="FFFFFF"/>
                </a:solidFill>
                <a:latin typeface="Lato"/>
                <a:ea typeface="Lato"/>
                <a:cs typeface="Lato"/>
                <a:sym typeface="Lato"/>
              </a:rPr>
              <a:t>Length: 6</a:t>
            </a:r>
            <a:r>
              <a:rPr i="1" lang="en" sz="1000">
                <a:solidFill>
                  <a:srgbClr val="FFFFFF"/>
                </a:solidFill>
                <a:latin typeface="Lato"/>
                <a:ea typeface="Lato"/>
                <a:cs typeface="Lato"/>
                <a:sym typeface="Lato"/>
              </a:rPr>
              <a:t> inches extendable up to 10</a:t>
            </a:r>
          </a:p>
          <a:p>
            <a:pPr lvl="0">
              <a:spcBef>
                <a:spcPts val="0"/>
              </a:spcBef>
              <a:buNone/>
            </a:pPr>
            <a:r>
              <a:rPr i="1" lang="en" sz="1000">
                <a:solidFill>
                  <a:srgbClr val="FFFFFF"/>
                </a:solidFill>
                <a:latin typeface="Lato"/>
                <a:ea typeface="Lato"/>
                <a:cs typeface="Lato"/>
                <a:sym typeface="Lato"/>
              </a:rPr>
              <a:t>Width: 1 inch per arm (2 arms total)</a:t>
            </a:r>
          </a:p>
          <a:p>
            <a:pPr lvl="0">
              <a:spcBef>
                <a:spcPts val="0"/>
              </a:spcBef>
              <a:buNone/>
            </a:pPr>
            <a:r>
              <a:rPr i="1" lang="en" sz="1000">
                <a:solidFill>
                  <a:srgbClr val="FFFFFF"/>
                </a:solidFill>
                <a:latin typeface="Lato"/>
                <a:ea typeface="Lato"/>
                <a:cs typeface="Lato"/>
                <a:sym typeface="Lato"/>
              </a:rPr>
              <a:t>Height: .5Inch</a:t>
            </a:r>
          </a:p>
        </p:txBody>
      </p:sp>
      <p:cxnSp>
        <p:nvCxnSpPr>
          <p:cNvPr id="265" name="Shape 265"/>
          <p:cNvCxnSpPr/>
          <p:nvPr/>
        </p:nvCxnSpPr>
        <p:spPr>
          <a:xfrm flipH="1">
            <a:off x="2155050" y="2916700"/>
            <a:ext cx="857700" cy="778200"/>
          </a:xfrm>
          <a:prstGeom prst="straightConnector1">
            <a:avLst/>
          </a:prstGeom>
          <a:noFill/>
          <a:ln cap="flat" cmpd="sng" w="38100">
            <a:solidFill>
              <a:srgbClr val="00FFFF"/>
            </a:solidFill>
            <a:prstDash val="solid"/>
            <a:round/>
            <a:headEnd len="lg" w="lg" type="none"/>
            <a:tailEnd len="lg" w="lg" type="none"/>
          </a:ln>
        </p:spPr>
      </p:cxnSp>
      <p:sp>
        <p:nvSpPr>
          <p:cNvPr id="266" name="Shape 266"/>
          <p:cNvSpPr txBox="1"/>
          <p:nvPr/>
        </p:nvSpPr>
        <p:spPr>
          <a:xfrm>
            <a:off x="978775" y="3603525"/>
            <a:ext cx="1493400" cy="2087400"/>
          </a:xfrm>
          <a:prstGeom prst="rect">
            <a:avLst/>
          </a:prstGeom>
          <a:noFill/>
          <a:ln>
            <a:noFill/>
          </a:ln>
        </p:spPr>
        <p:txBody>
          <a:bodyPr anchorCtr="0" anchor="t" bIns="91425" lIns="91425" rIns="91425" wrap="square" tIns="91425">
            <a:noAutofit/>
          </a:bodyPr>
          <a:lstStyle/>
          <a:p>
            <a:pPr lvl="0">
              <a:spcBef>
                <a:spcPts val="0"/>
              </a:spcBef>
              <a:buNone/>
            </a:pPr>
            <a:r>
              <a:rPr b="1" lang="en">
                <a:solidFill>
                  <a:srgbClr val="FFFFFF"/>
                </a:solidFill>
                <a:latin typeface="Lato"/>
                <a:ea typeface="Lato"/>
                <a:cs typeface="Lato"/>
                <a:sym typeface="Lato"/>
              </a:rPr>
              <a:t>Vertical Variable Arm</a:t>
            </a:r>
          </a:p>
          <a:p>
            <a:pPr lvl="0">
              <a:spcBef>
                <a:spcPts val="0"/>
              </a:spcBef>
              <a:buNone/>
            </a:pPr>
            <a:r>
              <a:rPr i="1" lang="en" sz="1000">
                <a:solidFill>
                  <a:srgbClr val="FFFFFF"/>
                </a:solidFill>
                <a:latin typeface="Montserrat"/>
                <a:ea typeface="Montserrat"/>
                <a:cs typeface="Montserrat"/>
                <a:sym typeface="Montserrat"/>
              </a:rPr>
              <a:t>1.5 Inches apart, 6 inches in length, clamp varies up to 4 inches</a:t>
            </a:r>
          </a:p>
        </p:txBody>
      </p:sp>
      <p:cxnSp>
        <p:nvCxnSpPr>
          <p:cNvPr id="267" name="Shape 267"/>
          <p:cNvCxnSpPr/>
          <p:nvPr/>
        </p:nvCxnSpPr>
        <p:spPr>
          <a:xfrm flipH="1" rot="10800000">
            <a:off x="3117525" y="1676600"/>
            <a:ext cx="550200" cy="305700"/>
          </a:xfrm>
          <a:prstGeom prst="straightConnector1">
            <a:avLst/>
          </a:prstGeom>
          <a:noFill/>
          <a:ln cap="flat" cmpd="sng" w="38100">
            <a:solidFill>
              <a:srgbClr val="00FFFF"/>
            </a:solidFill>
            <a:prstDash val="solid"/>
            <a:round/>
            <a:headEnd len="lg" w="lg" type="none"/>
            <a:tailEnd len="lg" w="lg" type="none"/>
          </a:ln>
        </p:spPr>
      </p:cxnSp>
      <p:sp>
        <p:nvSpPr>
          <p:cNvPr id="268" name="Shape 268"/>
          <p:cNvSpPr txBox="1"/>
          <p:nvPr/>
        </p:nvSpPr>
        <p:spPr>
          <a:xfrm>
            <a:off x="3693900" y="1449600"/>
            <a:ext cx="943200" cy="534900"/>
          </a:xfrm>
          <a:prstGeom prst="rect">
            <a:avLst/>
          </a:prstGeom>
          <a:noFill/>
          <a:ln>
            <a:noFill/>
          </a:ln>
        </p:spPr>
        <p:txBody>
          <a:bodyPr anchorCtr="0" anchor="t" bIns="91425" lIns="91425" rIns="91425" wrap="square" tIns="91425">
            <a:noAutofit/>
          </a:bodyPr>
          <a:lstStyle/>
          <a:p>
            <a:pPr lvl="0">
              <a:spcBef>
                <a:spcPts val="0"/>
              </a:spcBef>
              <a:buNone/>
            </a:pPr>
            <a:r>
              <a:rPr b="1" lang="en">
                <a:latin typeface="Lato"/>
                <a:ea typeface="Lato"/>
                <a:cs typeface="Lato"/>
                <a:sym typeface="Lato"/>
              </a:rPr>
              <a:t>Clamp for Phone</a:t>
            </a:r>
          </a:p>
        </p:txBody>
      </p:sp>
      <p:cxnSp>
        <p:nvCxnSpPr>
          <p:cNvPr id="269" name="Shape 269"/>
          <p:cNvCxnSpPr/>
          <p:nvPr/>
        </p:nvCxnSpPr>
        <p:spPr>
          <a:xfrm>
            <a:off x="3169925" y="2261750"/>
            <a:ext cx="165900" cy="969300"/>
          </a:xfrm>
          <a:prstGeom prst="straightConnector1">
            <a:avLst/>
          </a:prstGeom>
          <a:noFill/>
          <a:ln cap="flat" cmpd="sng" w="38100">
            <a:solidFill>
              <a:srgbClr val="00FFFF"/>
            </a:solidFill>
            <a:prstDash val="solid"/>
            <a:round/>
            <a:headEnd len="lg" w="lg" type="none"/>
            <a:tailEnd len="lg" w="lg" type="none"/>
          </a:ln>
        </p:spPr>
      </p:cxnSp>
      <p:sp>
        <p:nvSpPr>
          <p:cNvPr id="270" name="Shape 270"/>
          <p:cNvSpPr txBox="1"/>
          <p:nvPr/>
        </p:nvSpPr>
        <p:spPr>
          <a:xfrm>
            <a:off x="2803175" y="3178600"/>
            <a:ext cx="1004100" cy="576300"/>
          </a:xfrm>
          <a:prstGeom prst="rect">
            <a:avLst/>
          </a:prstGeom>
          <a:noFill/>
          <a:ln>
            <a:noFill/>
          </a:ln>
        </p:spPr>
        <p:txBody>
          <a:bodyPr anchorCtr="0" anchor="t" bIns="91425" lIns="91425" rIns="91425" wrap="square" tIns="91425">
            <a:noAutofit/>
          </a:bodyPr>
          <a:lstStyle/>
          <a:p>
            <a:pPr lvl="0">
              <a:spcBef>
                <a:spcPts val="0"/>
              </a:spcBef>
              <a:buNone/>
            </a:pPr>
            <a:r>
              <a:rPr b="1" lang="en">
                <a:latin typeface="Lato"/>
                <a:ea typeface="Lato"/>
                <a:cs typeface="Lato"/>
                <a:sym typeface="Lato"/>
              </a:rPr>
              <a:t>Lens for Phone</a:t>
            </a:r>
          </a:p>
          <a:p>
            <a:pPr lvl="0">
              <a:spcBef>
                <a:spcPts val="0"/>
              </a:spcBef>
              <a:buNone/>
            </a:pPr>
            <a:r>
              <a:rPr i="1" lang="en" sz="1000">
                <a:latin typeface="Lato"/>
                <a:ea typeface="Lato"/>
                <a:cs typeface="Lato"/>
                <a:sym typeface="Lato"/>
              </a:rPr>
              <a:t>Size untested</a:t>
            </a:r>
          </a:p>
        </p:txBody>
      </p:sp>
      <p:cxnSp>
        <p:nvCxnSpPr>
          <p:cNvPr id="271" name="Shape 271"/>
          <p:cNvCxnSpPr/>
          <p:nvPr/>
        </p:nvCxnSpPr>
        <p:spPr>
          <a:xfrm flipH="1">
            <a:off x="5877100" y="1519475"/>
            <a:ext cx="17400" cy="3039000"/>
          </a:xfrm>
          <a:prstGeom prst="straightConnector1">
            <a:avLst/>
          </a:prstGeom>
          <a:noFill/>
          <a:ln cap="flat" cmpd="sng" w="28575">
            <a:solidFill>
              <a:srgbClr val="00FF00"/>
            </a:solidFill>
            <a:prstDash val="solid"/>
            <a:round/>
            <a:headEnd len="lg" w="lg" type="none"/>
            <a:tailEnd len="lg" w="lg" type="none"/>
          </a:ln>
        </p:spPr>
      </p:cxnSp>
      <p:cxnSp>
        <p:nvCxnSpPr>
          <p:cNvPr id="272" name="Shape 272"/>
          <p:cNvCxnSpPr/>
          <p:nvPr/>
        </p:nvCxnSpPr>
        <p:spPr>
          <a:xfrm flipH="1">
            <a:off x="5108575" y="3300925"/>
            <a:ext cx="724800" cy="1283700"/>
          </a:xfrm>
          <a:prstGeom prst="straightConnector1">
            <a:avLst/>
          </a:prstGeom>
          <a:noFill/>
          <a:ln cap="flat" cmpd="sng" w="38100">
            <a:solidFill>
              <a:srgbClr val="00FFFF"/>
            </a:solidFill>
            <a:prstDash val="solid"/>
            <a:round/>
            <a:headEnd len="lg" w="lg" type="none"/>
            <a:tailEnd len="lg" w="lg" type="none"/>
          </a:ln>
        </p:spPr>
      </p:cxnSp>
      <p:sp>
        <p:nvSpPr>
          <p:cNvPr id="273" name="Shape 273"/>
          <p:cNvSpPr txBox="1"/>
          <p:nvPr/>
        </p:nvSpPr>
        <p:spPr>
          <a:xfrm>
            <a:off x="4261450" y="4558475"/>
            <a:ext cx="1912500" cy="436500"/>
          </a:xfrm>
          <a:prstGeom prst="rect">
            <a:avLst/>
          </a:prstGeom>
          <a:noFill/>
          <a:ln>
            <a:noFill/>
          </a:ln>
        </p:spPr>
        <p:txBody>
          <a:bodyPr anchorCtr="0" anchor="t" bIns="91425" lIns="91425" rIns="91425" wrap="square" tIns="91425">
            <a:noAutofit/>
          </a:bodyPr>
          <a:lstStyle/>
          <a:p>
            <a:pPr lvl="0">
              <a:spcBef>
                <a:spcPts val="0"/>
              </a:spcBef>
              <a:buNone/>
            </a:pPr>
            <a:r>
              <a:rPr b="1" lang="en">
                <a:latin typeface="Lato"/>
                <a:ea typeface="Lato"/>
                <a:cs typeface="Lato"/>
                <a:sym typeface="Lato"/>
              </a:rPr>
              <a:t>Screen Protector</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847175" y="286175"/>
            <a:ext cx="8095200" cy="914100"/>
          </a:xfrm>
          <a:prstGeom prst="rect">
            <a:avLst/>
          </a:prstGeom>
        </p:spPr>
        <p:txBody>
          <a:bodyPr anchorCtr="0" anchor="t" bIns="91425" lIns="91425" rIns="91425" wrap="square" tIns="91425">
            <a:noAutofit/>
          </a:bodyPr>
          <a:lstStyle/>
          <a:p>
            <a:pPr lvl="0" algn="ctr">
              <a:spcBef>
                <a:spcPts val="0"/>
              </a:spcBef>
              <a:buNone/>
            </a:pPr>
            <a:r>
              <a:rPr lang="en"/>
              <a:t>Front View of Flipped Frame with Screen Protector</a:t>
            </a:r>
          </a:p>
        </p:txBody>
      </p:sp>
      <p:pic>
        <p:nvPicPr>
          <p:cNvPr id="279" name="Shape 279"/>
          <p:cNvPicPr preferRelativeResize="0"/>
          <p:nvPr/>
        </p:nvPicPr>
        <p:blipFill rotWithShape="1">
          <a:blip r:embed="rId3">
            <a:alphaModFix/>
          </a:blip>
          <a:srcRect b="0" l="9213" r="19748" t="0"/>
          <a:stretch/>
        </p:blipFill>
        <p:spPr>
          <a:xfrm>
            <a:off x="2326050" y="1045850"/>
            <a:ext cx="4843399" cy="3887100"/>
          </a:xfrm>
          <a:prstGeom prst="rect">
            <a:avLst/>
          </a:prstGeom>
          <a:noFill/>
          <a:ln>
            <a:noFill/>
          </a:ln>
        </p:spPr>
      </p:pic>
      <p:cxnSp>
        <p:nvCxnSpPr>
          <p:cNvPr id="280" name="Shape 280"/>
          <p:cNvCxnSpPr>
            <a:endCxn id="281" idx="1"/>
          </p:cNvCxnSpPr>
          <p:nvPr/>
        </p:nvCxnSpPr>
        <p:spPr>
          <a:xfrm flipH="1" rot="10800000">
            <a:off x="7003425" y="2222475"/>
            <a:ext cx="554700" cy="74100"/>
          </a:xfrm>
          <a:prstGeom prst="straightConnector1">
            <a:avLst/>
          </a:prstGeom>
          <a:noFill/>
          <a:ln cap="flat" cmpd="sng" w="28575">
            <a:solidFill>
              <a:srgbClr val="00FFFF"/>
            </a:solidFill>
            <a:prstDash val="solid"/>
            <a:round/>
            <a:headEnd len="lg" w="lg" type="none"/>
            <a:tailEnd len="lg" w="lg" type="none"/>
          </a:ln>
        </p:spPr>
      </p:cxnSp>
      <p:sp>
        <p:nvSpPr>
          <p:cNvPr id="281" name="Shape 281"/>
          <p:cNvSpPr txBox="1"/>
          <p:nvPr/>
        </p:nvSpPr>
        <p:spPr>
          <a:xfrm>
            <a:off x="7558125" y="1912425"/>
            <a:ext cx="1589400" cy="620100"/>
          </a:xfrm>
          <a:prstGeom prst="rect">
            <a:avLst/>
          </a:prstGeom>
          <a:noFill/>
          <a:ln>
            <a:noFill/>
          </a:ln>
        </p:spPr>
        <p:txBody>
          <a:bodyPr anchorCtr="0" anchor="t" bIns="91425" lIns="91425" rIns="91425" wrap="square" tIns="91425">
            <a:noAutofit/>
          </a:bodyPr>
          <a:lstStyle/>
          <a:p>
            <a:pPr lvl="0">
              <a:spcBef>
                <a:spcPts val="0"/>
              </a:spcBef>
              <a:buNone/>
            </a:pPr>
            <a:r>
              <a:rPr b="1" lang="en">
                <a:solidFill>
                  <a:srgbClr val="FFFFFF"/>
                </a:solidFill>
                <a:latin typeface="Lato"/>
                <a:ea typeface="Lato"/>
                <a:cs typeface="Lato"/>
                <a:sym typeface="Lato"/>
              </a:rPr>
              <a:t>Ultrasound screen</a:t>
            </a:r>
          </a:p>
        </p:txBody>
      </p:sp>
      <p:cxnSp>
        <p:nvCxnSpPr>
          <p:cNvPr id="282" name="Shape 282"/>
          <p:cNvCxnSpPr/>
          <p:nvPr/>
        </p:nvCxnSpPr>
        <p:spPr>
          <a:xfrm>
            <a:off x="3703050" y="1307850"/>
            <a:ext cx="1737900" cy="0"/>
          </a:xfrm>
          <a:prstGeom prst="straightConnector1">
            <a:avLst/>
          </a:prstGeom>
          <a:noFill/>
          <a:ln cap="flat" cmpd="sng" w="76200">
            <a:solidFill>
              <a:srgbClr val="0000FF"/>
            </a:solidFill>
            <a:prstDash val="solid"/>
            <a:round/>
            <a:headEnd len="lg" w="lg" type="none"/>
            <a:tailEnd len="lg" w="lg" type="none"/>
          </a:ln>
        </p:spPr>
      </p:cxnSp>
      <p:cxnSp>
        <p:nvCxnSpPr>
          <p:cNvPr id="283" name="Shape 283"/>
          <p:cNvCxnSpPr/>
          <p:nvPr/>
        </p:nvCxnSpPr>
        <p:spPr>
          <a:xfrm flipH="1">
            <a:off x="3702750" y="1279350"/>
            <a:ext cx="300" cy="379800"/>
          </a:xfrm>
          <a:prstGeom prst="straightConnector1">
            <a:avLst/>
          </a:prstGeom>
          <a:noFill/>
          <a:ln cap="flat" cmpd="sng" w="76200">
            <a:solidFill>
              <a:srgbClr val="0000FF"/>
            </a:solidFill>
            <a:prstDash val="solid"/>
            <a:round/>
            <a:headEnd len="lg" w="lg" type="none"/>
            <a:tailEnd len="lg" w="lg" type="none"/>
          </a:ln>
        </p:spPr>
      </p:cxnSp>
      <p:cxnSp>
        <p:nvCxnSpPr>
          <p:cNvPr id="284" name="Shape 284"/>
          <p:cNvCxnSpPr/>
          <p:nvPr/>
        </p:nvCxnSpPr>
        <p:spPr>
          <a:xfrm>
            <a:off x="5392375" y="1307850"/>
            <a:ext cx="0" cy="314400"/>
          </a:xfrm>
          <a:prstGeom prst="straightConnector1">
            <a:avLst/>
          </a:prstGeom>
          <a:noFill/>
          <a:ln cap="flat" cmpd="sng" w="76200">
            <a:solidFill>
              <a:srgbClr val="0000FF"/>
            </a:solidFill>
            <a:prstDash val="solid"/>
            <a:round/>
            <a:headEnd len="lg" w="lg" type="none"/>
            <a:tailEnd len="lg" w="lg" type="none"/>
          </a:ln>
        </p:spPr>
      </p:cxnSp>
      <p:cxnSp>
        <p:nvCxnSpPr>
          <p:cNvPr id="285" name="Shape 285"/>
          <p:cNvCxnSpPr/>
          <p:nvPr/>
        </p:nvCxnSpPr>
        <p:spPr>
          <a:xfrm flipH="1" rot="10800000">
            <a:off x="5422950" y="1054575"/>
            <a:ext cx="2104500" cy="412500"/>
          </a:xfrm>
          <a:prstGeom prst="straightConnector1">
            <a:avLst/>
          </a:prstGeom>
          <a:noFill/>
          <a:ln cap="flat" cmpd="sng" w="28575">
            <a:solidFill>
              <a:srgbClr val="00FFFF"/>
            </a:solidFill>
            <a:prstDash val="solid"/>
            <a:round/>
            <a:headEnd len="lg" w="lg" type="none"/>
            <a:tailEnd len="lg" w="lg" type="none"/>
          </a:ln>
        </p:spPr>
      </p:cxnSp>
      <p:sp>
        <p:nvSpPr>
          <p:cNvPr id="286" name="Shape 286"/>
          <p:cNvSpPr txBox="1"/>
          <p:nvPr/>
        </p:nvSpPr>
        <p:spPr>
          <a:xfrm>
            <a:off x="7527450" y="847025"/>
            <a:ext cx="1458300" cy="314400"/>
          </a:xfrm>
          <a:prstGeom prst="rect">
            <a:avLst/>
          </a:prstGeom>
          <a:noFill/>
          <a:ln>
            <a:noFill/>
          </a:ln>
        </p:spPr>
        <p:txBody>
          <a:bodyPr anchorCtr="0" anchor="t" bIns="91425" lIns="91425" rIns="91425" wrap="square" tIns="91425">
            <a:noAutofit/>
          </a:bodyPr>
          <a:lstStyle/>
          <a:p>
            <a:pPr lvl="0">
              <a:spcBef>
                <a:spcPts val="0"/>
              </a:spcBef>
              <a:buNone/>
            </a:pPr>
            <a:r>
              <a:rPr b="1" lang="en">
                <a:solidFill>
                  <a:srgbClr val="FFFFFF"/>
                </a:solidFill>
                <a:latin typeface="Lato"/>
                <a:ea typeface="Lato"/>
                <a:cs typeface="Lato"/>
                <a:sym typeface="Lato"/>
              </a:rPr>
              <a:t>Clamp</a:t>
            </a:r>
          </a:p>
        </p:txBody>
      </p:sp>
      <p:cxnSp>
        <p:nvCxnSpPr>
          <p:cNvPr id="287" name="Shape 287"/>
          <p:cNvCxnSpPr/>
          <p:nvPr/>
        </p:nvCxnSpPr>
        <p:spPr>
          <a:xfrm flipH="1" rot="10800000">
            <a:off x="5339575" y="3126150"/>
            <a:ext cx="2161800" cy="117600"/>
          </a:xfrm>
          <a:prstGeom prst="straightConnector1">
            <a:avLst/>
          </a:prstGeom>
          <a:noFill/>
          <a:ln cap="flat" cmpd="sng" w="28575">
            <a:solidFill>
              <a:srgbClr val="00FFFF"/>
            </a:solidFill>
            <a:prstDash val="solid"/>
            <a:round/>
            <a:headEnd len="lg" w="lg" type="none"/>
            <a:tailEnd len="lg" w="lg" type="none"/>
          </a:ln>
        </p:spPr>
      </p:cxnSp>
      <p:sp>
        <p:nvSpPr>
          <p:cNvPr id="288" name="Shape 288"/>
          <p:cNvSpPr txBox="1"/>
          <p:nvPr/>
        </p:nvSpPr>
        <p:spPr>
          <a:xfrm>
            <a:off x="7461900" y="2833275"/>
            <a:ext cx="1589400" cy="620100"/>
          </a:xfrm>
          <a:prstGeom prst="rect">
            <a:avLst/>
          </a:prstGeom>
          <a:noFill/>
          <a:ln>
            <a:noFill/>
          </a:ln>
        </p:spPr>
        <p:txBody>
          <a:bodyPr anchorCtr="0" anchor="t" bIns="91425" lIns="91425" rIns="91425" wrap="square" tIns="91425">
            <a:noAutofit/>
          </a:bodyPr>
          <a:lstStyle/>
          <a:p>
            <a:pPr lvl="0" rtl="0">
              <a:spcBef>
                <a:spcPts val="0"/>
              </a:spcBef>
              <a:buNone/>
            </a:pPr>
            <a:r>
              <a:rPr b="1" lang="en">
                <a:solidFill>
                  <a:srgbClr val="FFFFFF"/>
                </a:solidFill>
                <a:latin typeface="Lato"/>
                <a:ea typeface="Lato"/>
                <a:cs typeface="Lato"/>
                <a:sym typeface="Lato"/>
              </a:rPr>
              <a:t>Variable vertical arm</a:t>
            </a:r>
          </a:p>
        </p:txBody>
      </p:sp>
      <p:cxnSp>
        <p:nvCxnSpPr>
          <p:cNvPr id="289" name="Shape 289"/>
          <p:cNvCxnSpPr/>
          <p:nvPr/>
        </p:nvCxnSpPr>
        <p:spPr>
          <a:xfrm flipH="1" rot="10800000">
            <a:off x="1860050" y="3505675"/>
            <a:ext cx="2627700" cy="799500"/>
          </a:xfrm>
          <a:prstGeom prst="straightConnector1">
            <a:avLst/>
          </a:prstGeom>
          <a:noFill/>
          <a:ln cap="flat" cmpd="sng" w="28575">
            <a:solidFill>
              <a:srgbClr val="00FFFF"/>
            </a:solidFill>
            <a:prstDash val="solid"/>
            <a:round/>
            <a:headEnd len="lg" w="lg" type="none"/>
            <a:tailEnd len="lg" w="lg" type="none"/>
          </a:ln>
        </p:spPr>
      </p:cxnSp>
      <p:sp>
        <p:nvSpPr>
          <p:cNvPr id="290" name="Shape 290"/>
          <p:cNvSpPr txBox="1"/>
          <p:nvPr/>
        </p:nvSpPr>
        <p:spPr>
          <a:xfrm>
            <a:off x="357500" y="4016125"/>
            <a:ext cx="1589400" cy="620100"/>
          </a:xfrm>
          <a:prstGeom prst="rect">
            <a:avLst/>
          </a:prstGeom>
          <a:noFill/>
          <a:ln>
            <a:noFill/>
          </a:ln>
        </p:spPr>
        <p:txBody>
          <a:bodyPr anchorCtr="0" anchor="t" bIns="91425" lIns="91425" rIns="91425" wrap="square" tIns="91425">
            <a:noAutofit/>
          </a:bodyPr>
          <a:lstStyle/>
          <a:p>
            <a:pPr lvl="0" rtl="0">
              <a:spcBef>
                <a:spcPts val="0"/>
              </a:spcBef>
              <a:buNone/>
            </a:pPr>
            <a:r>
              <a:rPr b="1" lang="en">
                <a:solidFill>
                  <a:srgbClr val="FFFFFF"/>
                </a:solidFill>
                <a:latin typeface="Lato"/>
                <a:ea typeface="Lato"/>
                <a:cs typeface="Lato"/>
                <a:sym typeface="Lato"/>
              </a:rPr>
              <a:t>Clamp for phone</a:t>
            </a:r>
          </a:p>
        </p:txBody>
      </p:sp>
      <p:sp>
        <p:nvSpPr>
          <p:cNvPr id="291" name="Shape 291"/>
          <p:cNvSpPr txBox="1"/>
          <p:nvPr/>
        </p:nvSpPr>
        <p:spPr>
          <a:xfrm>
            <a:off x="270650" y="3020625"/>
            <a:ext cx="1589400" cy="620100"/>
          </a:xfrm>
          <a:prstGeom prst="rect">
            <a:avLst/>
          </a:prstGeom>
          <a:noFill/>
          <a:ln>
            <a:noFill/>
          </a:ln>
        </p:spPr>
        <p:txBody>
          <a:bodyPr anchorCtr="0" anchor="t" bIns="91425" lIns="91425" rIns="91425" wrap="square" tIns="91425">
            <a:noAutofit/>
          </a:bodyPr>
          <a:lstStyle/>
          <a:p>
            <a:pPr lvl="0" rtl="0">
              <a:spcBef>
                <a:spcPts val="0"/>
              </a:spcBef>
              <a:buNone/>
            </a:pPr>
            <a:r>
              <a:rPr b="1" lang="en">
                <a:solidFill>
                  <a:srgbClr val="FFFFFF"/>
                </a:solidFill>
                <a:latin typeface="Lato"/>
                <a:ea typeface="Lato"/>
                <a:cs typeface="Lato"/>
                <a:sym typeface="Lato"/>
              </a:rPr>
              <a:t>Polarizing lens</a:t>
            </a:r>
          </a:p>
        </p:txBody>
      </p:sp>
      <p:cxnSp>
        <p:nvCxnSpPr>
          <p:cNvPr id="292" name="Shape 292"/>
          <p:cNvCxnSpPr/>
          <p:nvPr/>
        </p:nvCxnSpPr>
        <p:spPr>
          <a:xfrm flipH="1" rot="10800000">
            <a:off x="1471025" y="2890425"/>
            <a:ext cx="2746800" cy="441600"/>
          </a:xfrm>
          <a:prstGeom prst="straightConnector1">
            <a:avLst/>
          </a:prstGeom>
          <a:noFill/>
          <a:ln cap="flat" cmpd="sng" w="28575">
            <a:solidFill>
              <a:srgbClr val="00FFFF"/>
            </a:solidFill>
            <a:prstDash val="solid"/>
            <a:round/>
            <a:headEnd len="lg" w="lg" type="none"/>
            <a:tailEnd len="lg" w="lg"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9" name="Shape 139"/>
        <p:cNvGrpSpPr/>
        <p:nvPr/>
      </p:nvGrpSpPr>
      <p:grpSpPr>
        <a:xfrm>
          <a:off x="0" y="0"/>
          <a:ext cx="0" cy="0"/>
          <a:chOff x="0" y="0"/>
          <a:chExt cx="0" cy="0"/>
        </a:xfrm>
      </p:grpSpPr>
      <p:sp>
        <p:nvSpPr>
          <p:cNvPr id="140" name="Shape 140"/>
          <p:cNvSpPr txBox="1"/>
          <p:nvPr>
            <p:ph type="ctrTitle"/>
          </p:nvPr>
        </p:nvSpPr>
        <p:spPr>
          <a:xfrm>
            <a:off x="3161200" y="1578400"/>
            <a:ext cx="5813400" cy="1578900"/>
          </a:xfrm>
          <a:prstGeom prst="rect">
            <a:avLst/>
          </a:prstGeom>
        </p:spPr>
        <p:txBody>
          <a:bodyPr anchorCtr="0" anchor="t" bIns="91425" lIns="91425" rIns="91425" wrap="square" tIns="91425">
            <a:noAutofit/>
          </a:bodyPr>
          <a:lstStyle/>
          <a:p>
            <a:pPr lvl="0">
              <a:spcBef>
                <a:spcPts val="0"/>
              </a:spcBef>
              <a:buNone/>
            </a:pPr>
            <a:r>
              <a:rPr b="1" lang="en" sz="6000">
                <a:latin typeface="Lato"/>
                <a:ea typeface="Lato"/>
                <a:cs typeface="Lato"/>
                <a:sym typeface="Lato"/>
              </a:rPr>
              <a:t>Age of Ultrasound</a:t>
            </a:r>
          </a:p>
        </p:txBody>
      </p:sp>
      <p:sp>
        <p:nvSpPr>
          <p:cNvPr id="141" name="Shape 141"/>
          <p:cNvSpPr txBox="1"/>
          <p:nvPr>
            <p:ph idx="1" type="subTitle"/>
          </p:nvPr>
        </p:nvSpPr>
        <p:spPr>
          <a:xfrm>
            <a:off x="4666600" y="3935050"/>
            <a:ext cx="4215900" cy="634800"/>
          </a:xfrm>
          <a:prstGeom prst="rect">
            <a:avLst/>
          </a:prstGeom>
        </p:spPr>
        <p:txBody>
          <a:bodyPr anchorCtr="0" anchor="t" bIns="91425" lIns="91425" rIns="91425" wrap="square" tIns="91425">
            <a:noAutofit/>
          </a:bodyPr>
          <a:lstStyle/>
          <a:p>
            <a:pPr lvl="0">
              <a:spcBef>
                <a:spcPts val="0"/>
              </a:spcBef>
              <a:buNone/>
            </a:pPr>
            <a:r>
              <a:rPr lang="en" sz="1500"/>
              <a:t>Kunal Rai,  Aaryan Jadhav, Shryans Goyal, </a:t>
            </a:r>
          </a:p>
          <a:p>
            <a:pPr lvl="0">
              <a:spcBef>
                <a:spcPts val="0"/>
              </a:spcBef>
              <a:buNone/>
            </a:pPr>
            <a:r>
              <a:rPr lang="en" sz="1500"/>
              <a:t>Chuck Wang, Denizhan Yigitbas</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1207963" y="193900"/>
            <a:ext cx="7038900" cy="914100"/>
          </a:xfrm>
          <a:prstGeom prst="rect">
            <a:avLst/>
          </a:prstGeom>
        </p:spPr>
        <p:txBody>
          <a:bodyPr anchorCtr="0" anchor="ctr" bIns="91425" lIns="91425" rIns="91425" wrap="square" tIns="91425">
            <a:noAutofit/>
          </a:bodyPr>
          <a:lstStyle/>
          <a:p>
            <a:pPr lvl="0" rtl="0" algn="ctr">
              <a:spcBef>
                <a:spcPts val="0"/>
              </a:spcBef>
              <a:buNone/>
            </a:pPr>
            <a:r>
              <a:rPr lang="en"/>
              <a:t>Low Fidelity Prototype of </a:t>
            </a:r>
            <a:r>
              <a:rPr lang="en"/>
              <a:t>Selected Solution</a:t>
            </a:r>
          </a:p>
        </p:txBody>
      </p:sp>
      <p:pic>
        <p:nvPicPr>
          <p:cNvPr descr="Screenshot_20171013-231638.png" id="298" name="Shape 298"/>
          <p:cNvPicPr preferRelativeResize="0"/>
          <p:nvPr/>
        </p:nvPicPr>
        <p:blipFill>
          <a:blip r:embed="rId3">
            <a:alphaModFix/>
          </a:blip>
          <a:stretch>
            <a:fillRect/>
          </a:stretch>
        </p:blipFill>
        <p:spPr>
          <a:xfrm>
            <a:off x="1584425" y="1213250"/>
            <a:ext cx="6425861" cy="3614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1209775" y="422700"/>
            <a:ext cx="7038900" cy="914100"/>
          </a:xfrm>
          <a:prstGeom prst="rect">
            <a:avLst/>
          </a:prstGeom>
        </p:spPr>
        <p:txBody>
          <a:bodyPr anchorCtr="0" anchor="t" bIns="91425" lIns="91425" rIns="91425" wrap="square" tIns="91425">
            <a:noAutofit/>
          </a:bodyPr>
          <a:lstStyle/>
          <a:p>
            <a:pPr lvl="0" algn="ctr">
              <a:spcBef>
                <a:spcPts val="0"/>
              </a:spcBef>
              <a:buNone/>
            </a:pPr>
            <a:r>
              <a:rPr lang="en"/>
              <a:t>Preview of Future Plans</a:t>
            </a:r>
          </a:p>
        </p:txBody>
      </p:sp>
      <p:sp>
        <p:nvSpPr>
          <p:cNvPr id="304" name="Shape 304"/>
          <p:cNvSpPr txBox="1"/>
          <p:nvPr>
            <p:ph idx="1" type="body"/>
          </p:nvPr>
        </p:nvSpPr>
        <p:spPr>
          <a:xfrm>
            <a:off x="766525" y="1556450"/>
            <a:ext cx="7925400" cy="2911200"/>
          </a:xfrm>
          <a:prstGeom prst="rect">
            <a:avLst/>
          </a:prstGeom>
        </p:spPr>
        <p:txBody>
          <a:bodyPr anchorCtr="0" anchor="t" bIns="91425" lIns="91425" rIns="91425" wrap="square" tIns="91425">
            <a:noAutofit/>
          </a:bodyPr>
          <a:lstStyle/>
          <a:p>
            <a:pPr indent="-342900" lvl="0" marL="457200" rtl="0">
              <a:lnSpc>
                <a:spcPct val="150000"/>
              </a:lnSpc>
              <a:spcBef>
                <a:spcPts val="0"/>
              </a:spcBef>
              <a:buSzPct val="100000"/>
            </a:pPr>
            <a:r>
              <a:rPr lang="en" sz="1800"/>
              <a:t>Test a scale prototype on mock ultrasound machines</a:t>
            </a:r>
            <a:r>
              <a:rPr lang="en" sz="1800"/>
              <a:t> (LCD </a:t>
            </a:r>
            <a:r>
              <a:rPr lang="en" sz="1800"/>
              <a:t>monitors </a:t>
            </a:r>
            <a:r>
              <a:rPr lang="en" sz="1800"/>
              <a:t>and ultrasound machine screen)</a:t>
            </a:r>
          </a:p>
          <a:p>
            <a:pPr indent="-342900" lvl="1" marL="914400" rtl="0">
              <a:lnSpc>
                <a:spcPct val="150000"/>
              </a:lnSpc>
              <a:spcBef>
                <a:spcPts val="0"/>
              </a:spcBef>
              <a:buSzPct val="100000"/>
            </a:pPr>
            <a:r>
              <a:rPr lang="en" sz="1800"/>
              <a:t>Re-evaluate and improve prototypes</a:t>
            </a:r>
          </a:p>
          <a:p>
            <a:pPr indent="-342900" lvl="0" marL="457200" rtl="0">
              <a:lnSpc>
                <a:spcPct val="150000"/>
              </a:lnSpc>
              <a:spcBef>
                <a:spcPts val="0"/>
              </a:spcBef>
              <a:buSzPct val="100000"/>
            </a:pPr>
            <a:r>
              <a:rPr lang="en" sz="1800"/>
              <a:t>Develop CAD model for flipped frame with screen protector design</a:t>
            </a:r>
          </a:p>
          <a:p>
            <a:pPr indent="-342900" lvl="0" marL="457200" rtl="0">
              <a:lnSpc>
                <a:spcPct val="150000"/>
              </a:lnSpc>
              <a:spcBef>
                <a:spcPts val="0"/>
              </a:spcBef>
              <a:buSzPct val="100000"/>
            </a:pPr>
            <a:r>
              <a:rPr lang="en" sz="1800"/>
              <a:t>Develop a medium fidelity prototype of our solution</a:t>
            </a:r>
          </a:p>
          <a:p>
            <a:pPr indent="-342900" lvl="0" marL="457200" rtl="0">
              <a:lnSpc>
                <a:spcPct val="150000"/>
              </a:lnSpc>
              <a:spcBef>
                <a:spcPts val="0"/>
              </a:spcBef>
              <a:buSzPct val="100000"/>
            </a:pPr>
            <a:r>
              <a:rPr lang="en" sz="1800"/>
              <a:t>Continue correspondence with on site specialists to get feedback</a:t>
            </a:r>
          </a:p>
          <a:p>
            <a:pPr lvl="0">
              <a:lnSpc>
                <a:spcPct val="150000"/>
              </a:lnSpc>
              <a:spcBef>
                <a:spcPts val="0"/>
              </a:spcBef>
              <a:buNone/>
            </a:pPr>
            <a:r>
              <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1297500" y="479325"/>
            <a:ext cx="7038900" cy="914100"/>
          </a:xfrm>
          <a:prstGeom prst="rect">
            <a:avLst/>
          </a:prstGeom>
        </p:spPr>
        <p:txBody>
          <a:bodyPr anchorCtr="0" anchor="t" bIns="91425" lIns="91425" rIns="91425" wrap="square" tIns="91425">
            <a:noAutofit/>
          </a:bodyPr>
          <a:lstStyle/>
          <a:p>
            <a:pPr lvl="0" algn="ctr">
              <a:spcBef>
                <a:spcPts val="0"/>
              </a:spcBef>
              <a:buNone/>
            </a:pPr>
            <a:r>
              <a:rPr lang="en"/>
              <a:t>Acknowledgements</a:t>
            </a:r>
          </a:p>
        </p:txBody>
      </p:sp>
      <p:sp>
        <p:nvSpPr>
          <p:cNvPr id="310" name="Shape 310"/>
          <p:cNvSpPr txBox="1"/>
          <p:nvPr>
            <p:ph idx="1" type="body"/>
          </p:nvPr>
        </p:nvSpPr>
        <p:spPr>
          <a:xfrm>
            <a:off x="948000" y="1489100"/>
            <a:ext cx="5864700" cy="2911200"/>
          </a:xfrm>
          <a:prstGeom prst="rect">
            <a:avLst/>
          </a:prstGeom>
        </p:spPr>
        <p:txBody>
          <a:bodyPr anchorCtr="0" anchor="t" bIns="91425" lIns="91425" rIns="91425" wrap="square" tIns="91425">
            <a:noAutofit/>
          </a:bodyPr>
          <a:lstStyle/>
          <a:p>
            <a:pPr lvl="0">
              <a:spcBef>
                <a:spcPts val="0"/>
              </a:spcBef>
              <a:buNone/>
            </a:pPr>
            <a:r>
              <a:t/>
            </a:r>
            <a:endParaRPr sz="1400"/>
          </a:p>
          <a:p>
            <a:pPr indent="-342900" lvl="0" marL="457200">
              <a:lnSpc>
                <a:spcPct val="200000"/>
              </a:lnSpc>
              <a:spcBef>
                <a:spcPts val="0"/>
              </a:spcBef>
              <a:buSzPct val="100000"/>
            </a:pPr>
            <a:r>
              <a:rPr lang="en" sz="1800"/>
              <a:t>Dr.  Wettergreen </a:t>
            </a:r>
          </a:p>
          <a:p>
            <a:pPr indent="-342900" lvl="0" marL="457200">
              <a:lnSpc>
                <a:spcPct val="200000"/>
              </a:lnSpc>
              <a:spcBef>
                <a:spcPts val="0"/>
              </a:spcBef>
              <a:buSzPct val="100000"/>
            </a:pPr>
            <a:r>
              <a:rPr lang="en" sz="1800"/>
              <a:t>TA: Keshav Rao</a:t>
            </a:r>
          </a:p>
          <a:p>
            <a:pPr indent="-342900" lvl="0" marL="457200">
              <a:lnSpc>
                <a:spcPct val="200000"/>
              </a:lnSpc>
              <a:spcBef>
                <a:spcPts val="0"/>
              </a:spcBef>
              <a:buSzPct val="100000"/>
            </a:pPr>
            <a:r>
              <a:rPr lang="en" sz="1800"/>
              <a:t>Clients: Dr. Richardson &amp; Dr. Sanz Cortes</a:t>
            </a:r>
          </a:p>
          <a:p>
            <a:pPr indent="-342900" lvl="0" marL="457200" rtl="0">
              <a:lnSpc>
                <a:spcPct val="200000"/>
              </a:lnSpc>
              <a:spcBef>
                <a:spcPts val="0"/>
              </a:spcBef>
              <a:buSzPct val="100000"/>
            </a:pPr>
            <a:r>
              <a:rPr lang="en" sz="1800"/>
              <a:t>Writing Mentor: Lauren Poole</a:t>
            </a:r>
          </a:p>
          <a:p>
            <a:pPr lvl="0">
              <a:lnSpc>
                <a:spcPct val="200000"/>
              </a:lnSpc>
              <a:spcBef>
                <a:spcPts val="0"/>
              </a:spcBef>
              <a:buNone/>
            </a:pPr>
            <a:r>
              <a:t/>
            </a:r>
            <a:endParaRPr sz="1400"/>
          </a:p>
        </p:txBody>
      </p:sp>
      <p:pic>
        <p:nvPicPr>
          <p:cNvPr id="311" name="Shape 311"/>
          <p:cNvPicPr preferRelativeResize="0"/>
          <p:nvPr/>
        </p:nvPicPr>
        <p:blipFill>
          <a:blip r:embed="rId3">
            <a:alphaModFix/>
          </a:blip>
          <a:stretch>
            <a:fillRect/>
          </a:stretch>
        </p:blipFill>
        <p:spPr>
          <a:xfrm>
            <a:off x="5716925" y="1462963"/>
            <a:ext cx="2963474" cy="29634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lgn="ctr">
              <a:spcBef>
                <a:spcPts val="0"/>
              </a:spcBef>
              <a:buNone/>
            </a:pPr>
            <a:r>
              <a:rPr lang="en" sz="3000"/>
              <a:t>Summary</a:t>
            </a:r>
            <a:r>
              <a:rPr lang="en"/>
              <a:t> </a:t>
            </a:r>
          </a:p>
        </p:txBody>
      </p:sp>
      <p:sp>
        <p:nvSpPr>
          <p:cNvPr id="317" name="Shape 317"/>
          <p:cNvSpPr txBox="1"/>
          <p:nvPr>
            <p:ph idx="1" type="body"/>
          </p:nvPr>
        </p:nvSpPr>
        <p:spPr>
          <a:xfrm>
            <a:off x="930925" y="1116150"/>
            <a:ext cx="7038900" cy="2911200"/>
          </a:xfrm>
          <a:prstGeom prst="rect">
            <a:avLst/>
          </a:prstGeom>
        </p:spPr>
        <p:txBody>
          <a:bodyPr anchorCtr="0" anchor="t" bIns="91425" lIns="91425" rIns="91425" wrap="square" tIns="91425">
            <a:noAutofit/>
          </a:bodyPr>
          <a:lstStyle/>
          <a:p>
            <a:pPr indent="-355600" lvl="0" marL="457200" rtl="0">
              <a:lnSpc>
                <a:spcPct val="150000"/>
              </a:lnSpc>
              <a:spcBef>
                <a:spcPts val="0"/>
              </a:spcBef>
              <a:buSzPct val="100000"/>
            </a:pPr>
            <a:r>
              <a:rPr lang="en" sz="2000"/>
              <a:t>Goal</a:t>
            </a:r>
          </a:p>
          <a:p>
            <a:pPr indent="-342900" lvl="1" marL="914400" rtl="0">
              <a:lnSpc>
                <a:spcPct val="150000"/>
              </a:lnSpc>
              <a:spcBef>
                <a:spcPts val="0"/>
              </a:spcBef>
              <a:buSzPct val="100000"/>
            </a:pPr>
            <a:r>
              <a:rPr lang="en" sz="1800"/>
              <a:t>Develop a device to improve quality of ultrasound photos</a:t>
            </a:r>
          </a:p>
          <a:p>
            <a:pPr indent="-355600" lvl="0" marL="457200" rtl="0">
              <a:lnSpc>
                <a:spcPct val="150000"/>
              </a:lnSpc>
              <a:spcBef>
                <a:spcPts val="0"/>
              </a:spcBef>
              <a:buSzPct val="100000"/>
            </a:pPr>
            <a:r>
              <a:rPr lang="en" sz="2000"/>
              <a:t>Final Solution</a:t>
            </a:r>
          </a:p>
          <a:p>
            <a:pPr indent="-342900" lvl="1" marL="914400" rtl="0">
              <a:lnSpc>
                <a:spcPct val="150000"/>
              </a:lnSpc>
              <a:spcBef>
                <a:spcPts val="0"/>
              </a:spcBef>
              <a:buSzPct val="100000"/>
            </a:pPr>
            <a:r>
              <a:rPr lang="en" sz="1800"/>
              <a:t>Flipped frame with a screen protector</a:t>
            </a:r>
          </a:p>
          <a:p>
            <a:pPr indent="-355600" lvl="0" marL="457200" rtl="0">
              <a:lnSpc>
                <a:spcPct val="150000"/>
              </a:lnSpc>
              <a:spcBef>
                <a:spcPts val="0"/>
              </a:spcBef>
              <a:buSzPct val="100000"/>
            </a:pPr>
            <a:r>
              <a:rPr lang="en" sz="2000"/>
              <a:t>Current Developments</a:t>
            </a:r>
          </a:p>
          <a:p>
            <a:pPr indent="-342900" lvl="1" marL="914400" rtl="0">
              <a:lnSpc>
                <a:spcPct val="150000"/>
              </a:lnSpc>
              <a:spcBef>
                <a:spcPts val="0"/>
              </a:spcBef>
              <a:buSzPct val="100000"/>
            </a:pPr>
            <a:r>
              <a:rPr lang="en" sz="1800"/>
              <a:t>Testing and potential re-evaluation</a:t>
            </a:r>
          </a:p>
          <a:p>
            <a:pPr indent="-342900" lvl="1" marL="914400" rtl="0">
              <a:lnSpc>
                <a:spcPct val="150000"/>
              </a:lnSpc>
              <a:spcBef>
                <a:spcPts val="0"/>
              </a:spcBef>
              <a:buSzPct val="100000"/>
            </a:pPr>
            <a:r>
              <a:rPr lang="en" sz="1800"/>
              <a:t>Low fidelity prototype developed</a:t>
            </a:r>
          </a:p>
          <a:p>
            <a:pPr indent="-355600" lvl="0" marL="457200" rtl="0">
              <a:lnSpc>
                <a:spcPct val="150000"/>
              </a:lnSpc>
              <a:spcBef>
                <a:spcPts val="0"/>
              </a:spcBef>
              <a:buSzPct val="100000"/>
            </a:pPr>
            <a:r>
              <a:rPr lang="en" sz="2000"/>
              <a:t>Impact</a:t>
            </a:r>
          </a:p>
          <a:p>
            <a:pPr indent="-342900" lvl="1" marL="914400" rtl="0">
              <a:lnSpc>
                <a:spcPct val="150000"/>
              </a:lnSpc>
              <a:spcBef>
                <a:spcPts val="0"/>
              </a:spcBef>
              <a:buSzPct val="100000"/>
            </a:pPr>
            <a:r>
              <a:rPr lang="en" sz="1800"/>
              <a:t>Improvement of diagnosis → public health impact</a:t>
            </a:r>
          </a:p>
          <a:p>
            <a:pPr indent="-342900" lvl="1" marL="914400" rtl="0">
              <a:lnSpc>
                <a:spcPct val="150000"/>
              </a:lnSpc>
              <a:spcBef>
                <a:spcPts val="0"/>
              </a:spcBef>
              <a:buSzPct val="100000"/>
            </a:pPr>
            <a:r>
              <a:rPr lang="en" sz="1800"/>
              <a:t> </a:t>
            </a:r>
          </a:p>
          <a:p>
            <a:pPr lvl="0" rtl="0">
              <a:lnSpc>
                <a:spcPct val="150000"/>
              </a:lnSpc>
              <a:spcBef>
                <a:spcPts val="0"/>
              </a:spcBef>
              <a:buNone/>
            </a:pPr>
            <a:r>
              <a:t/>
            </a:r>
            <a:endParaRPr sz="1800"/>
          </a:p>
        </p:txBody>
      </p:sp>
      <p:pic>
        <p:nvPicPr>
          <p:cNvPr descr="Screenshot_20171013-231638.png" id="318" name="Shape 318"/>
          <p:cNvPicPr preferRelativeResize="0"/>
          <p:nvPr/>
        </p:nvPicPr>
        <p:blipFill rotWithShape="1">
          <a:blip r:embed="rId3">
            <a:alphaModFix/>
          </a:blip>
          <a:srcRect b="0" l="16464" r="31299" t="0"/>
          <a:stretch/>
        </p:blipFill>
        <p:spPr>
          <a:xfrm>
            <a:off x="6051200" y="2058325"/>
            <a:ext cx="2364826" cy="2546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825950" y="2052950"/>
            <a:ext cx="7038900" cy="914100"/>
          </a:xfrm>
          <a:prstGeom prst="rect">
            <a:avLst/>
          </a:prstGeom>
        </p:spPr>
        <p:txBody>
          <a:bodyPr anchorCtr="0" anchor="t" bIns="91425" lIns="91425" rIns="91425" wrap="square" tIns="91425">
            <a:noAutofit/>
          </a:bodyPr>
          <a:lstStyle/>
          <a:p>
            <a:pPr lvl="0" algn="ctr">
              <a:spcBef>
                <a:spcPts val="0"/>
              </a:spcBef>
              <a:buNone/>
            </a:pPr>
            <a:r>
              <a:rPr lang="en" sz="6000"/>
              <a:t>Appendix</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1314950" y="280225"/>
            <a:ext cx="7038900" cy="914100"/>
          </a:xfrm>
          <a:prstGeom prst="rect">
            <a:avLst/>
          </a:prstGeom>
        </p:spPr>
        <p:txBody>
          <a:bodyPr anchorCtr="0" anchor="t" bIns="91425" lIns="91425" rIns="91425" wrap="square" tIns="91425">
            <a:noAutofit/>
          </a:bodyPr>
          <a:lstStyle/>
          <a:p>
            <a:pPr lvl="0">
              <a:spcBef>
                <a:spcPts val="0"/>
              </a:spcBef>
              <a:buNone/>
            </a:pPr>
            <a:r>
              <a:rPr lang="en"/>
              <a:t>2 Week Plan for Low Fidelity Prototyping</a:t>
            </a:r>
          </a:p>
        </p:txBody>
      </p:sp>
      <p:pic>
        <p:nvPicPr>
          <p:cNvPr id="329" name="Shape 329"/>
          <p:cNvPicPr preferRelativeResize="0"/>
          <p:nvPr/>
        </p:nvPicPr>
        <p:blipFill>
          <a:blip r:embed="rId3">
            <a:alphaModFix/>
          </a:blip>
          <a:stretch>
            <a:fillRect/>
          </a:stretch>
        </p:blipFill>
        <p:spPr>
          <a:xfrm>
            <a:off x="334050" y="1580025"/>
            <a:ext cx="8475899" cy="287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1227500" y="440400"/>
            <a:ext cx="7038900" cy="914100"/>
          </a:xfrm>
          <a:prstGeom prst="rect">
            <a:avLst/>
          </a:prstGeom>
        </p:spPr>
        <p:txBody>
          <a:bodyPr anchorCtr="0" anchor="t" bIns="91425" lIns="91425" rIns="91425" wrap="square" tIns="91425">
            <a:noAutofit/>
          </a:bodyPr>
          <a:lstStyle/>
          <a:p>
            <a:pPr lvl="0" algn="ctr">
              <a:spcBef>
                <a:spcPts val="0"/>
              </a:spcBef>
              <a:buNone/>
            </a:pPr>
            <a:r>
              <a:rPr lang="en" sz="3000"/>
              <a:t>Background Research</a:t>
            </a:r>
          </a:p>
        </p:txBody>
      </p:sp>
      <p:sp>
        <p:nvSpPr>
          <p:cNvPr id="335" name="Shape 335"/>
          <p:cNvSpPr txBox="1"/>
          <p:nvPr>
            <p:ph idx="1" type="body"/>
          </p:nvPr>
        </p:nvSpPr>
        <p:spPr>
          <a:xfrm>
            <a:off x="579575" y="1354500"/>
            <a:ext cx="7038900" cy="2911200"/>
          </a:xfrm>
          <a:prstGeom prst="rect">
            <a:avLst/>
          </a:prstGeom>
        </p:spPr>
        <p:txBody>
          <a:bodyPr anchorCtr="0" anchor="t" bIns="91425" lIns="91425" rIns="91425" wrap="square" tIns="91425">
            <a:noAutofit/>
          </a:bodyPr>
          <a:lstStyle/>
          <a:p>
            <a:pPr indent="-342900" lvl="0" marL="457200" rtl="0">
              <a:lnSpc>
                <a:spcPct val="150000"/>
              </a:lnSpc>
              <a:spcBef>
                <a:spcPts val="0"/>
              </a:spcBef>
              <a:buSzPct val="100000"/>
            </a:pPr>
            <a:r>
              <a:rPr lang="en" sz="1800"/>
              <a:t>Other machines used</a:t>
            </a:r>
          </a:p>
          <a:p>
            <a:pPr indent="-342900" lvl="1" marL="914400" rtl="0">
              <a:lnSpc>
                <a:spcPct val="150000"/>
              </a:lnSpc>
              <a:spcBef>
                <a:spcPts val="0"/>
              </a:spcBef>
              <a:buSzPct val="100000"/>
            </a:pPr>
            <a:r>
              <a:rPr lang="en" sz="1800"/>
              <a:t>VScan, Handhelds, Stationary</a:t>
            </a:r>
          </a:p>
          <a:p>
            <a:pPr indent="-342900" lvl="0" marL="457200" rtl="0">
              <a:lnSpc>
                <a:spcPct val="150000"/>
              </a:lnSpc>
              <a:spcBef>
                <a:spcPts val="0"/>
              </a:spcBef>
              <a:buSzPct val="100000"/>
            </a:pPr>
            <a:r>
              <a:rPr lang="en" sz="1800"/>
              <a:t>Mobile Phone Penetration</a:t>
            </a:r>
          </a:p>
          <a:p>
            <a:pPr indent="-342900" lvl="1" marL="914400" rtl="0">
              <a:lnSpc>
                <a:spcPct val="150000"/>
              </a:lnSpc>
              <a:spcBef>
                <a:spcPts val="0"/>
              </a:spcBef>
              <a:buSzPct val="100000"/>
            </a:pPr>
            <a:r>
              <a:rPr lang="en" sz="1800"/>
              <a:t>60% in target regions of Colombia, Costa Rica</a:t>
            </a:r>
          </a:p>
          <a:p>
            <a:pPr indent="-342900" lvl="0" marL="457200" rtl="0">
              <a:lnSpc>
                <a:spcPct val="150000"/>
              </a:lnSpc>
              <a:spcBef>
                <a:spcPts val="0"/>
              </a:spcBef>
              <a:buSzPct val="100000"/>
            </a:pPr>
            <a:r>
              <a:rPr lang="en" sz="1800"/>
              <a:t>Typical camera quality</a:t>
            </a:r>
          </a:p>
          <a:p>
            <a:pPr indent="-342900" lvl="1" marL="914400" rtl="0">
              <a:lnSpc>
                <a:spcPct val="150000"/>
              </a:lnSpc>
              <a:spcBef>
                <a:spcPts val="0"/>
              </a:spcBef>
              <a:buSzPct val="100000"/>
            </a:pPr>
            <a:r>
              <a:rPr lang="en" sz="1800"/>
              <a:t>3-9 Megapixels</a:t>
            </a:r>
          </a:p>
          <a:p>
            <a:pPr indent="-342900" lvl="0" marL="457200" rtl="0">
              <a:lnSpc>
                <a:spcPct val="150000"/>
              </a:lnSpc>
              <a:spcBef>
                <a:spcPts val="0"/>
              </a:spcBef>
              <a:buSzPct val="100000"/>
            </a:pPr>
            <a:r>
              <a:rPr lang="en" sz="1800"/>
              <a:t>HIPAA Regulations</a:t>
            </a:r>
          </a:p>
          <a:p>
            <a:pPr indent="-342900" lvl="1" marL="914400" rtl="0">
              <a:lnSpc>
                <a:spcPct val="150000"/>
              </a:lnSpc>
              <a:spcBef>
                <a:spcPts val="0"/>
              </a:spcBef>
              <a:buSzPct val="100000"/>
            </a:pPr>
            <a:r>
              <a:rPr lang="en" sz="1800"/>
              <a:t>Confidential patient information is shown in all ultrasounds</a:t>
            </a:r>
          </a:p>
        </p:txBody>
      </p:sp>
      <p:pic>
        <p:nvPicPr>
          <p:cNvPr id="336" name="Shape 336"/>
          <p:cNvPicPr preferRelativeResize="0"/>
          <p:nvPr/>
        </p:nvPicPr>
        <p:blipFill>
          <a:blip r:embed="rId3">
            <a:alphaModFix/>
          </a:blip>
          <a:stretch>
            <a:fillRect/>
          </a:stretch>
        </p:blipFill>
        <p:spPr>
          <a:xfrm>
            <a:off x="6207675" y="1354500"/>
            <a:ext cx="2312725" cy="2640100"/>
          </a:xfrm>
          <a:prstGeom prst="rect">
            <a:avLst/>
          </a:prstGeom>
          <a:noFill/>
          <a:ln>
            <a:noFill/>
          </a:ln>
        </p:spPr>
      </p:pic>
      <p:sp>
        <p:nvSpPr>
          <p:cNvPr id="337" name="Shape 337"/>
          <p:cNvSpPr txBox="1"/>
          <p:nvPr/>
        </p:nvSpPr>
        <p:spPr>
          <a:xfrm>
            <a:off x="625300" y="4686300"/>
            <a:ext cx="7895100" cy="356400"/>
          </a:xfrm>
          <a:prstGeom prst="rect">
            <a:avLst/>
          </a:prstGeom>
          <a:noFill/>
          <a:ln>
            <a:noFill/>
          </a:ln>
        </p:spPr>
        <p:txBody>
          <a:bodyPr anchorCtr="0" anchor="t" bIns="91425" lIns="91425" rIns="91425" wrap="square" tIns="91425">
            <a:noAutofit/>
          </a:bodyPr>
          <a:lstStyle/>
          <a:p>
            <a:pPr lvl="0">
              <a:spcBef>
                <a:spcPts val="0"/>
              </a:spcBef>
              <a:buNone/>
            </a:pPr>
            <a:r>
              <a:rPr i="1" lang="en" sz="800">
                <a:solidFill>
                  <a:srgbClr val="FFFFFF"/>
                </a:solidFill>
                <a:latin typeface="Lato"/>
                <a:ea typeface="Lato"/>
                <a:cs typeface="Lato"/>
                <a:sym typeface="Lato"/>
              </a:rPr>
              <a:t>http://www.ultrasolutions.com/sites/default/files/images/ge-voluson-i-large-01.png</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ph type="title"/>
          </p:nvPr>
        </p:nvSpPr>
        <p:spPr>
          <a:xfrm>
            <a:off x="1250725" y="251850"/>
            <a:ext cx="7038900" cy="914100"/>
          </a:xfrm>
          <a:prstGeom prst="rect">
            <a:avLst/>
          </a:prstGeom>
        </p:spPr>
        <p:txBody>
          <a:bodyPr anchorCtr="0" anchor="ctr" bIns="91425" lIns="91425" rIns="91425" wrap="square" tIns="91425">
            <a:noAutofit/>
          </a:bodyPr>
          <a:lstStyle/>
          <a:p>
            <a:pPr lvl="0" algn="ctr">
              <a:spcBef>
                <a:spcPts val="0"/>
              </a:spcBef>
              <a:buNone/>
            </a:pPr>
            <a:r>
              <a:rPr lang="en"/>
              <a:t>Pairwise </a:t>
            </a:r>
            <a:r>
              <a:rPr lang="en"/>
              <a:t>Comparison</a:t>
            </a:r>
            <a:r>
              <a:rPr lang="en"/>
              <a:t> Chart</a:t>
            </a:r>
          </a:p>
        </p:txBody>
      </p:sp>
      <p:graphicFrame>
        <p:nvGraphicFramePr>
          <p:cNvPr id="343" name="Shape 343"/>
          <p:cNvGraphicFramePr/>
          <p:nvPr/>
        </p:nvGraphicFramePr>
        <p:xfrm>
          <a:off x="658513" y="1246175"/>
          <a:ext cx="3000000" cy="3000000"/>
        </p:xfrm>
        <a:graphic>
          <a:graphicData uri="http://schemas.openxmlformats.org/drawingml/2006/table">
            <a:tbl>
              <a:tblPr>
                <a:noFill/>
                <a:tableStyleId>{FE159A1C-3DE6-4DCE-B8EA-A61BE427279D}</a:tableStyleId>
              </a:tblPr>
              <a:tblGrid>
                <a:gridCol w="1298325"/>
                <a:gridCol w="1168500"/>
                <a:gridCol w="1038650"/>
                <a:gridCol w="1139650"/>
                <a:gridCol w="952125"/>
                <a:gridCol w="1139650"/>
                <a:gridCol w="1024275"/>
              </a:tblGrid>
              <a:tr h="1013375">
                <a:tc>
                  <a:txBody>
                    <a:bodyPr>
                      <a:noAutofit/>
                    </a:bodyPr>
                    <a:lstStyle/>
                    <a:p>
                      <a:pPr lvl="0" rtl="0" algn="ctr">
                        <a:spcBef>
                          <a:spcPts val="0"/>
                        </a:spcBef>
                        <a:buNone/>
                      </a:pPr>
                      <a:r>
                        <a:t/>
                      </a:r>
                      <a:endParaRPr b="1" sz="1600">
                        <a:solidFill>
                          <a:srgbClr val="FFFFFF"/>
                        </a:solidFill>
                        <a:latin typeface="Lato"/>
                        <a:ea typeface="Lato"/>
                        <a:cs typeface="Lato"/>
                        <a:sym typeface="Lato"/>
                      </a:endParaRP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Affordable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Durable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Easy to learn</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Easy to use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Readable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Total</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01500">
                <a:tc>
                  <a:txBody>
                    <a:bodyPr>
                      <a:noAutofit/>
                    </a:bodyPr>
                    <a:lstStyle/>
                    <a:p>
                      <a:pPr lvl="0" rtl="0" algn="ctr">
                        <a:spcBef>
                          <a:spcPts val="0"/>
                        </a:spcBef>
                        <a:buNone/>
                      </a:pPr>
                      <a:r>
                        <a:rPr b="1" lang="en" sz="1600">
                          <a:solidFill>
                            <a:srgbClr val="FFFFFF"/>
                          </a:solidFill>
                          <a:latin typeface="Lato"/>
                          <a:ea typeface="Lato"/>
                          <a:cs typeface="Lato"/>
                          <a:sym typeface="Lato"/>
                        </a:rPr>
                        <a:t>Affordable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1/2</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2.5</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01500">
                <a:tc>
                  <a:txBody>
                    <a:bodyPr>
                      <a:noAutofit/>
                    </a:bodyPr>
                    <a:lstStyle/>
                    <a:p>
                      <a:pPr lvl="0" rtl="0" algn="ctr">
                        <a:spcBef>
                          <a:spcPts val="0"/>
                        </a:spcBef>
                        <a:buNone/>
                      </a:pPr>
                      <a:r>
                        <a:rPr b="1" lang="en" sz="1600">
                          <a:solidFill>
                            <a:srgbClr val="FFFFFF"/>
                          </a:solidFill>
                          <a:latin typeface="Lato"/>
                          <a:ea typeface="Lato"/>
                          <a:cs typeface="Lato"/>
                          <a:sym typeface="Lato"/>
                        </a:rPr>
                        <a:t>Durable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672950">
                <a:tc>
                  <a:txBody>
                    <a:bodyPr>
                      <a:noAutofit/>
                    </a:bodyPr>
                    <a:lstStyle/>
                    <a:p>
                      <a:pPr lvl="0" rtl="0" algn="ctr">
                        <a:spcBef>
                          <a:spcPts val="0"/>
                        </a:spcBef>
                        <a:buNone/>
                      </a:pPr>
                      <a:r>
                        <a:rPr b="1" lang="en" sz="1600">
                          <a:solidFill>
                            <a:srgbClr val="FFFFFF"/>
                          </a:solidFill>
                          <a:latin typeface="Lato"/>
                          <a:ea typeface="Lato"/>
                          <a:cs typeface="Lato"/>
                          <a:sym typeface="Lato"/>
                        </a:rPr>
                        <a:t>Easy to learn</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01500">
                <a:tc>
                  <a:txBody>
                    <a:bodyPr>
                      <a:noAutofit/>
                    </a:bodyPr>
                    <a:lstStyle/>
                    <a:p>
                      <a:pPr lvl="0" rtl="0" algn="ctr">
                        <a:spcBef>
                          <a:spcPts val="0"/>
                        </a:spcBef>
                        <a:buNone/>
                      </a:pPr>
                      <a:r>
                        <a:rPr b="1" lang="en" sz="1600">
                          <a:solidFill>
                            <a:srgbClr val="FFFFFF"/>
                          </a:solidFill>
                          <a:latin typeface="Lato"/>
                          <a:ea typeface="Lato"/>
                          <a:cs typeface="Lato"/>
                          <a:sym typeface="Lato"/>
                        </a:rPr>
                        <a:t>Easy to use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1/2</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2.5</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01500">
                <a:tc>
                  <a:txBody>
                    <a:bodyPr>
                      <a:noAutofit/>
                    </a:bodyPr>
                    <a:lstStyle/>
                    <a:p>
                      <a:pPr lvl="0" rtl="0" algn="ctr">
                        <a:spcBef>
                          <a:spcPts val="0"/>
                        </a:spcBef>
                        <a:buNone/>
                      </a:pPr>
                      <a:r>
                        <a:rPr b="1" lang="en" sz="1600">
                          <a:solidFill>
                            <a:srgbClr val="FFFFFF"/>
                          </a:solidFill>
                          <a:latin typeface="Lato"/>
                          <a:ea typeface="Lato"/>
                          <a:cs typeface="Lato"/>
                          <a:sym typeface="Lato"/>
                        </a:rPr>
                        <a:t>Readable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4</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type="title"/>
          </p:nvPr>
        </p:nvSpPr>
        <p:spPr>
          <a:xfrm>
            <a:off x="1218950" y="240025"/>
            <a:ext cx="7038900" cy="914100"/>
          </a:xfrm>
          <a:prstGeom prst="rect">
            <a:avLst/>
          </a:prstGeom>
        </p:spPr>
        <p:txBody>
          <a:bodyPr anchorCtr="0" anchor="t" bIns="91425" lIns="91425" rIns="91425" wrap="square" tIns="91425">
            <a:noAutofit/>
          </a:bodyPr>
          <a:lstStyle/>
          <a:p>
            <a:pPr lvl="0" algn="ctr">
              <a:lnSpc>
                <a:spcPct val="150000"/>
              </a:lnSpc>
              <a:spcBef>
                <a:spcPts val="0"/>
              </a:spcBef>
              <a:buNone/>
            </a:pPr>
            <a:r>
              <a:rPr lang="en"/>
              <a:t>User Defined Scale: Easy to Learn</a:t>
            </a:r>
          </a:p>
        </p:txBody>
      </p:sp>
      <p:graphicFrame>
        <p:nvGraphicFramePr>
          <p:cNvPr id="349" name="Shape 349"/>
          <p:cNvGraphicFramePr/>
          <p:nvPr/>
        </p:nvGraphicFramePr>
        <p:xfrm>
          <a:off x="1033300" y="1021450"/>
          <a:ext cx="3000000" cy="3000000"/>
        </p:xfrm>
        <a:graphic>
          <a:graphicData uri="http://schemas.openxmlformats.org/drawingml/2006/table">
            <a:tbl>
              <a:tblPr>
                <a:noFill/>
                <a:tableStyleId>{FE159A1C-3DE6-4DCE-B8EA-A61BE427279D}</a:tableStyleId>
              </a:tblPr>
              <a:tblGrid>
                <a:gridCol w="2169875"/>
                <a:gridCol w="5054675"/>
              </a:tblGrid>
              <a:tr h="593950">
                <a:tc>
                  <a:txBody>
                    <a:bodyPr>
                      <a:noAutofit/>
                    </a:bodyPr>
                    <a:lstStyle/>
                    <a:p>
                      <a:pPr lvl="0" rtl="0" algn="ctr">
                        <a:spcBef>
                          <a:spcPts val="0"/>
                        </a:spcBef>
                        <a:buNone/>
                      </a:pPr>
                      <a:r>
                        <a:rPr b="1" lang="en" sz="1800">
                          <a:solidFill>
                            <a:srgbClr val="FFFFFF"/>
                          </a:solidFill>
                          <a:latin typeface="Lato"/>
                          <a:ea typeface="Lato"/>
                          <a:cs typeface="Lato"/>
                          <a:sym typeface="Lato"/>
                        </a:rPr>
                        <a:t>Ranking </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800">
                          <a:solidFill>
                            <a:srgbClr val="FFFFFF"/>
                          </a:solidFill>
                          <a:latin typeface="Lato"/>
                          <a:ea typeface="Lato"/>
                          <a:cs typeface="Lato"/>
                          <a:sym typeface="Lato"/>
                        </a:rPr>
                        <a:t>Scale for Easy to Learn</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47550">
                <a:tc>
                  <a:txBody>
                    <a:bodyPr>
                      <a:noAutofit/>
                    </a:bodyPr>
                    <a:lstStyle/>
                    <a:p>
                      <a:pPr lvl="0" rtl="0" algn="ctr">
                        <a:spcBef>
                          <a:spcPts val="0"/>
                        </a:spcBef>
                        <a:buNone/>
                      </a:pPr>
                      <a:r>
                        <a:rPr lang="en" sz="1800">
                          <a:solidFill>
                            <a:srgbClr val="FFFFFF"/>
                          </a:solidFill>
                          <a:latin typeface="Lato"/>
                          <a:ea typeface="Lato"/>
                          <a:cs typeface="Lato"/>
                          <a:sym typeface="Lato"/>
                        </a:rPr>
                        <a:t>5</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800">
                          <a:solidFill>
                            <a:srgbClr val="FFFFFF"/>
                          </a:solidFill>
                          <a:latin typeface="Lato"/>
                          <a:ea typeface="Lato"/>
                          <a:cs typeface="Lato"/>
                          <a:sym typeface="Lato"/>
                        </a:rPr>
                        <a:t>Only requires a diagram to learn how to use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47550">
                <a:tc>
                  <a:txBody>
                    <a:bodyPr>
                      <a:noAutofit/>
                    </a:bodyPr>
                    <a:lstStyle/>
                    <a:p>
                      <a:pPr lvl="0" rtl="0" algn="ctr">
                        <a:spcBef>
                          <a:spcPts val="0"/>
                        </a:spcBef>
                        <a:buNone/>
                      </a:pPr>
                      <a:r>
                        <a:rPr lang="en" sz="1800">
                          <a:solidFill>
                            <a:srgbClr val="FFFFFF"/>
                          </a:solidFill>
                          <a:latin typeface="Lato"/>
                          <a:ea typeface="Lato"/>
                          <a:cs typeface="Lato"/>
                          <a:sym typeface="Lato"/>
                        </a:rPr>
                        <a:t>4</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800">
                          <a:solidFill>
                            <a:srgbClr val="FFFFFF"/>
                          </a:solidFill>
                          <a:latin typeface="Lato"/>
                          <a:ea typeface="Lato"/>
                          <a:cs typeface="Lato"/>
                          <a:sym typeface="Lato"/>
                        </a:rPr>
                        <a:t>Requires step by step walkthrough</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869275">
                <a:tc>
                  <a:txBody>
                    <a:bodyPr>
                      <a:noAutofit/>
                    </a:bodyPr>
                    <a:lstStyle/>
                    <a:p>
                      <a:pPr lvl="0" rtl="0" algn="ctr">
                        <a:spcBef>
                          <a:spcPts val="0"/>
                        </a:spcBef>
                        <a:buNone/>
                      </a:pPr>
                      <a:r>
                        <a:rPr lang="en" sz="1800">
                          <a:solidFill>
                            <a:srgbClr val="FFFFFF"/>
                          </a:solidFill>
                          <a:latin typeface="Lato"/>
                          <a:ea typeface="Lato"/>
                          <a:cs typeface="Lato"/>
                          <a:sym typeface="Lato"/>
                        </a:rPr>
                        <a:t>3</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800">
                          <a:solidFill>
                            <a:srgbClr val="FFFFFF"/>
                          </a:solidFill>
                          <a:latin typeface="Lato"/>
                          <a:ea typeface="Lato"/>
                          <a:cs typeface="Lato"/>
                          <a:sym typeface="Lato"/>
                        </a:rPr>
                        <a:t>Requires multiple sets of instructions and diagrams to explain</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684600">
                <a:tc>
                  <a:txBody>
                    <a:bodyPr>
                      <a:noAutofit/>
                    </a:bodyPr>
                    <a:lstStyle/>
                    <a:p>
                      <a:pPr lvl="0" rtl="0" algn="ctr">
                        <a:spcBef>
                          <a:spcPts val="0"/>
                        </a:spcBef>
                        <a:buNone/>
                      </a:pPr>
                      <a:r>
                        <a:rPr lang="en" sz="1800">
                          <a:solidFill>
                            <a:srgbClr val="FFFFFF"/>
                          </a:solidFill>
                          <a:latin typeface="Lato"/>
                          <a:ea typeface="Lato"/>
                          <a:cs typeface="Lato"/>
                          <a:sym typeface="Lato"/>
                        </a:rPr>
                        <a:t>2</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800">
                          <a:solidFill>
                            <a:srgbClr val="FFFFFF"/>
                          </a:solidFill>
                          <a:latin typeface="Lato"/>
                          <a:ea typeface="Lato"/>
                          <a:cs typeface="Lato"/>
                          <a:sym typeface="Lato"/>
                        </a:rPr>
                        <a:t>Requires multiple people to understand how to setup</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684600">
                <a:tc>
                  <a:txBody>
                    <a:bodyPr>
                      <a:noAutofit/>
                    </a:bodyPr>
                    <a:lstStyle/>
                    <a:p>
                      <a:pPr lvl="0" rtl="0" algn="ctr">
                        <a:spcBef>
                          <a:spcPts val="0"/>
                        </a:spcBef>
                        <a:buNone/>
                      </a:pPr>
                      <a:r>
                        <a:rPr lang="en" sz="18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800">
                          <a:solidFill>
                            <a:srgbClr val="FFFFFF"/>
                          </a:solidFill>
                          <a:latin typeface="Lato"/>
                          <a:ea typeface="Lato"/>
                          <a:cs typeface="Lato"/>
                          <a:sym typeface="Lato"/>
                        </a:rPr>
                        <a:t>Instructions and multiple people still unable to setup device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1297500" y="228200"/>
            <a:ext cx="7038900" cy="914100"/>
          </a:xfrm>
          <a:prstGeom prst="rect">
            <a:avLst/>
          </a:prstGeom>
        </p:spPr>
        <p:txBody>
          <a:bodyPr anchorCtr="0" anchor="ctr" bIns="91425" lIns="91425" rIns="91425" wrap="square" tIns="91425">
            <a:noAutofit/>
          </a:bodyPr>
          <a:lstStyle/>
          <a:p>
            <a:pPr lvl="0" algn="ctr">
              <a:spcBef>
                <a:spcPts val="0"/>
              </a:spcBef>
              <a:buNone/>
            </a:pPr>
            <a:r>
              <a:rPr lang="en"/>
              <a:t>User Defined Scale for Glare</a:t>
            </a:r>
          </a:p>
        </p:txBody>
      </p:sp>
      <p:graphicFrame>
        <p:nvGraphicFramePr>
          <p:cNvPr id="355" name="Shape 355"/>
          <p:cNvGraphicFramePr/>
          <p:nvPr/>
        </p:nvGraphicFramePr>
        <p:xfrm>
          <a:off x="903225" y="1210600"/>
          <a:ext cx="3000000" cy="3000000"/>
        </p:xfrm>
        <a:graphic>
          <a:graphicData uri="http://schemas.openxmlformats.org/drawingml/2006/table">
            <a:tbl>
              <a:tblPr>
                <a:noFill/>
                <a:tableStyleId>{FE159A1C-3DE6-4DCE-B8EA-A61BE427279D}</a:tableStyleId>
              </a:tblPr>
              <a:tblGrid>
                <a:gridCol w="2629750"/>
                <a:gridCol w="4708125"/>
              </a:tblGrid>
              <a:tr h="829475">
                <a:tc>
                  <a:txBody>
                    <a:bodyPr>
                      <a:noAutofit/>
                    </a:bodyPr>
                    <a:lstStyle/>
                    <a:p>
                      <a:pPr lvl="0" rtl="0" algn="ctr">
                        <a:spcBef>
                          <a:spcPts val="0"/>
                        </a:spcBef>
                        <a:buNone/>
                      </a:pPr>
                      <a:r>
                        <a:rPr b="1" lang="en" sz="1800">
                          <a:solidFill>
                            <a:srgbClr val="FFFFFF"/>
                          </a:solidFill>
                          <a:latin typeface="Lato"/>
                          <a:ea typeface="Lato"/>
                          <a:cs typeface="Lato"/>
                          <a:sym typeface="Lato"/>
                        </a:rPr>
                        <a:t>Anti-Glare Scale</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800">
                          <a:solidFill>
                            <a:srgbClr val="FFFFFF"/>
                          </a:solidFill>
                          <a:latin typeface="Lato"/>
                          <a:ea typeface="Lato"/>
                          <a:cs typeface="Lato"/>
                          <a:sym typeface="Lato"/>
                        </a:rPr>
                        <a:t>Value as a percentage of the ultrasound image that is free of glare</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22475">
                <a:tc>
                  <a:txBody>
                    <a:bodyPr>
                      <a:noAutofit/>
                    </a:bodyPr>
                    <a:lstStyle/>
                    <a:p>
                      <a:pPr lvl="0" rtl="0" algn="ctr">
                        <a:spcBef>
                          <a:spcPts val="0"/>
                        </a:spcBef>
                        <a:buNone/>
                      </a:pPr>
                      <a:r>
                        <a:rPr lang="en" sz="1800">
                          <a:solidFill>
                            <a:srgbClr val="FFFFFF"/>
                          </a:solidFill>
                          <a:latin typeface="Lato"/>
                          <a:ea typeface="Lato"/>
                          <a:cs typeface="Lato"/>
                          <a:sym typeface="Lato"/>
                        </a:rPr>
                        <a:t>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800">
                          <a:solidFill>
                            <a:srgbClr val="FFFFFF"/>
                          </a:solidFill>
                          <a:latin typeface="Lato"/>
                          <a:ea typeface="Lato"/>
                          <a:cs typeface="Lato"/>
                          <a:sym typeface="Lato"/>
                        </a:rPr>
                        <a:t>More than 95%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22475">
                <a:tc>
                  <a:txBody>
                    <a:bodyPr>
                      <a:noAutofit/>
                    </a:bodyPr>
                    <a:lstStyle/>
                    <a:p>
                      <a:pPr lvl="0" rtl="0" algn="ctr">
                        <a:spcBef>
                          <a:spcPts val="0"/>
                        </a:spcBef>
                        <a:buNone/>
                      </a:pPr>
                      <a:r>
                        <a:rPr lang="en" sz="1800">
                          <a:solidFill>
                            <a:srgbClr val="FFFFFF"/>
                          </a:solidFill>
                          <a:latin typeface="Lato"/>
                          <a:ea typeface="Lato"/>
                          <a:cs typeface="Lato"/>
                          <a:sym typeface="Lato"/>
                        </a:rPr>
                        <a:t>4</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800">
                          <a:solidFill>
                            <a:srgbClr val="FFFFFF"/>
                          </a:solidFill>
                          <a:latin typeface="Lato"/>
                          <a:ea typeface="Lato"/>
                          <a:cs typeface="Lato"/>
                          <a:sym typeface="Lato"/>
                        </a:rPr>
                        <a:t>From 90% to 95%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22475">
                <a:tc>
                  <a:txBody>
                    <a:bodyPr>
                      <a:noAutofit/>
                    </a:bodyPr>
                    <a:lstStyle/>
                    <a:p>
                      <a:pPr lvl="0" rtl="0" algn="ctr">
                        <a:spcBef>
                          <a:spcPts val="0"/>
                        </a:spcBef>
                        <a:buNone/>
                      </a:pPr>
                      <a:r>
                        <a:rPr lang="en" sz="1800">
                          <a:solidFill>
                            <a:srgbClr val="FFFFFF"/>
                          </a:solidFill>
                          <a:latin typeface="Lato"/>
                          <a:ea typeface="Lato"/>
                          <a:cs typeface="Lato"/>
                          <a:sym typeface="Lato"/>
                        </a:rPr>
                        <a:t>3</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800">
                          <a:solidFill>
                            <a:srgbClr val="FFFFFF"/>
                          </a:solidFill>
                          <a:latin typeface="Lato"/>
                          <a:ea typeface="Lato"/>
                          <a:cs typeface="Lato"/>
                          <a:sym typeface="Lato"/>
                        </a:rPr>
                        <a:t>From 85% to 90%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22475">
                <a:tc>
                  <a:txBody>
                    <a:bodyPr>
                      <a:noAutofit/>
                    </a:bodyPr>
                    <a:lstStyle/>
                    <a:p>
                      <a:pPr lvl="0" rtl="0" algn="ctr">
                        <a:spcBef>
                          <a:spcPts val="0"/>
                        </a:spcBef>
                        <a:buNone/>
                      </a:pPr>
                      <a:r>
                        <a:rPr lang="en" sz="1800">
                          <a:solidFill>
                            <a:srgbClr val="FFFFFF"/>
                          </a:solidFill>
                          <a:latin typeface="Lato"/>
                          <a:ea typeface="Lato"/>
                          <a:cs typeface="Lato"/>
                          <a:sym typeface="Lato"/>
                        </a:rPr>
                        <a:t>2</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800">
                          <a:solidFill>
                            <a:srgbClr val="FFFFFF"/>
                          </a:solidFill>
                          <a:latin typeface="Lato"/>
                          <a:ea typeface="Lato"/>
                          <a:cs typeface="Lato"/>
                          <a:sym typeface="Lato"/>
                        </a:rPr>
                        <a:t>From 80% to 85%</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22475">
                <a:tc>
                  <a:txBody>
                    <a:bodyPr>
                      <a:noAutofit/>
                    </a:bodyPr>
                    <a:lstStyle/>
                    <a:p>
                      <a:pPr lvl="0" rtl="0" algn="ctr">
                        <a:spcBef>
                          <a:spcPts val="0"/>
                        </a:spcBef>
                        <a:buNone/>
                      </a:pPr>
                      <a:r>
                        <a:rPr lang="en" sz="1800">
                          <a:solidFill>
                            <a:srgbClr val="FFFFFF"/>
                          </a:solidFill>
                          <a:latin typeface="Lato"/>
                          <a:ea typeface="Lato"/>
                          <a:cs typeface="Lato"/>
                          <a:sym typeface="Lato"/>
                        </a:rPr>
                        <a:t>1</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800">
                          <a:solidFill>
                            <a:srgbClr val="FFFFFF"/>
                          </a:solidFill>
                          <a:latin typeface="Lato"/>
                          <a:ea typeface="Lato"/>
                          <a:cs typeface="Lato"/>
                          <a:sym typeface="Lato"/>
                        </a:rPr>
                        <a:t>Less than 80%</a:t>
                      </a:r>
                    </a:p>
                  </a:txBody>
                  <a:tcPr marT="63500" marB="63500" marR="63500" marL="63500">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Shape 146"/>
          <p:cNvSpPr txBox="1"/>
          <p:nvPr>
            <p:ph type="title"/>
          </p:nvPr>
        </p:nvSpPr>
        <p:spPr>
          <a:xfrm>
            <a:off x="1330875" y="264475"/>
            <a:ext cx="7401000" cy="914100"/>
          </a:xfrm>
          <a:prstGeom prst="rect">
            <a:avLst/>
          </a:prstGeom>
        </p:spPr>
        <p:txBody>
          <a:bodyPr anchorCtr="0" anchor="t" bIns="91425" lIns="91425" rIns="91425" wrap="square" tIns="91425">
            <a:noAutofit/>
          </a:bodyPr>
          <a:lstStyle/>
          <a:p>
            <a:pPr lvl="0" algn="ctr">
              <a:spcBef>
                <a:spcPts val="0"/>
              </a:spcBef>
              <a:buNone/>
            </a:pPr>
            <a:r>
              <a:rPr lang="en"/>
              <a:t>Lack of Ultrasound Specialists in Low Resource Clinics</a:t>
            </a:r>
          </a:p>
        </p:txBody>
      </p:sp>
      <p:sp>
        <p:nvSpPr>
          <p:cNvPr id="147" name="Shape 147"/>
          <p:cNvSpPr txBox="1"/>
          <p:nvPr>
            <p:ph idx="1" type="body"/>
          </p:nvPr>
        </p:nvSpPr>
        <p:spPr>
          <a:xfrm>
            <a:off x="1140200" y="1264075"/>
            <a:ext cx="7331400" cy="1680900"/>
          </a:xfrm>
          <a:prstGeom prst="rect">
            <a:avLst/>
          </a:prstGeom>
        </p:spPr>
        <p:txBody>
          <a:bodyPr anchorCtr="0" anchor="t" bIns="91425" lIns="91425" rIns="91425" wrap="square" tIns="91425">
            <a:noAutofit/>
          </a:bodyPr>
          <a:lstStyle/>
          <a:p>
            <a:pPr indent="-330200" lvl="0" marL="457200" rtl="0">
              <a:lnSpc>
                <a:spcPct val="150000"/>
              </a:lnSpc>
              <a:spcBef>
                <a:spcPts val="0"/>
              </a:spcBef>
              <a:buSzPct val="100000"/>
            </a:pPr>
            <a:r>
              <a:rPr lang="en" sz="1600"/>
              <a:t>Necessary to transfer ultrasound image data to specialists in other locations</a:t>
            </a:r>
          </a:p>
          <a:p>
            <a:pPr indent="-330200" lvl="0" marL="457200" rtl="0">
              <a:lnSpc>
                <a:spcPct val="150000"/>
              </a:lnSpc>
              <a:spcBef>
                <a:spcPts val="0"/>
              </a:spcBef>
              <a:buSzPct val="100000"/>
            </a:pPr>
            <a:r>
              <a:rPr lang="en" sz="1600"/>
              <a:t>Diagnosing fetal microcephaly in Zika infected mothers </a:t>
            </a:r>
          </a:p>
          <a:p>
            <a:pPr indent="-317500" lvl="2" marL="1371600" rtl="0">
              <a:lnSpc>
                <a:spcPct val="150000"/>
              </a:lnSpc>
              <a:spcBef>
                <a:spcPts val="0"/>
              </a:spcBef>
              <a:buSzPct val="100000"/>
            </a:pPr>
            <a:r>
              <a:rPr lang="en" sz="1400"/>
              <a:t>Microcephaly is a birth defect where the head is smaller and undeveloped</a:t>
            </a:r>
          </a:p>
        </p:txBody>
      </p:sp>
      <p:pic>
        <p:nvPicPr>
          <p:cNvPr id="148" name="Shape 148"/>
          <p:cNvPicPr preferRelativeResize="0"/>
          <p:nvPr/>
        </p:nvPicPr>
        <p:blipFill>
          <a:blip r:embed="rId3">
            <a:alphaModFix/>
          </a:blip>
          <a:stretch>
            <a:fillRect/>
          </a:stretch>
        </p:blipFill>
        <p:spPr>
          <a:xfrm>
            <a:off x="5195900" y="2594925"/>
            <a:ext cx="2286950" cy="2048350"/>
          </a:xfrm>
          <a:prstGeom prst="rect">
            <a:avLst/>
          </a:prstGeom>
          <a:noFill/>
          <a:ln>
            <a:noFill/>
          </a:ln>
        </p:spPr>
      </p:pic>
      <p:pic>
        <p:nvPicPr>
          <p:cNvPr id="149" name="Shape 149"/>
          <p:cNvPicPr preferRelativeResize="0"/>
          <p:nvPr/>
        </p:nvPicPr>
        <p:blipFill>
          <a:blip r:embed="rId4">
            <a:alphaModFix/>
          </a:blip>
          <a:stretch>
            <a:fillRect/>
          </a:stretch>
        </p:blipFill>
        <p:spPr>
          <a:xfrm>
            <a:off x="1449600" y="2614800"/>
            <a:ext cx="2678100" cy="2008601"/>
          </a:xfrm>
          <a:prstGeom prst="rect">
            <a:avLst/>
          </a:prstGeom>
          <a:noFill/>
          <a:ln>
            <a:noFill/>
          </a:ln>
        </p:spPr>
      </p:pic>
      <p:sp>
        <p:nvSpPr>
          <p:cNvPr id="150" name="Shape 150"/>
          <p:cNvSpPr txBox="1"/>
          <p:nvPr/>
        </p:nvSpPr>
        <p:spPr>
          <a:xfrm>
            <a:off x="270700" y="4737175"/>
            <a:ext cx="7964100" cy="279300"/>
          </a:xfrm>
          <a:prstGeom prst="rect">
            <a:avLst/>
          </a:prstGeom>
          <a:noFill/>
          <a:ln>
            <a:noFill/>
          </a:ln>
        </p:spPr>
        <p:txBody>
          <a:bodyPr anchorCtr="0" anchor="t" bIns="91425" lIns="91425" rIns="91425" wrap="square" tIns="91425">
            <a:noAutofit/>
          </a:bodyPr>
          <a:lstStyle/>
          <a:p>
            <a:pPr lvl="0">
              <a:spcBef>
                <a:spcPts val="0"/>
              </a:spcBef>
              <a:buNone/>
            </a:pPr>
            <a:r>
              <a:rPr i="1" lang="en" sz="800" u="sng">
                <a:solidFill>
                  <a:schemeClr val="hlink"/>
                </a:solidFill>
                <a:latin typeface="Lato"/>
                <a:ea typeface="Lato"/>
                <a:cs typeface="Lato"/>
                <a:sym typeface="Lato"/>
                <a:hlinkClick r:id="rId5"/>
              </a:rPr>
              <a:t>http://image.techtimes.com/data/images/full/215552/microcephaly.jpg</a:t>
            </a:r>
          </a:p>
          <a:p>
            <a:pPr lvl="0">
              <a:spcBef>
                <a:spcPts val="0"/>
              </a:spcBef>
              <a:buNone/>
            </a:pPr>
            <a:r>
              <a:rPr i="1" lang="en" sz="800" u="sng">
                <a:solidFill>
                  <a:schemeClr val="hlink"/>
                </a:solidFill>
                <a:latin typeface="Lato"/>
                <a:ea typeface="Lato"/>
                <a:cs typeface="Lato"/>
                <a:sym typeface="Lato"/>
                <a:hlinkClick r:id="rId6"/>
              </a:rPr>
              <a:t>http://www.fetalultrasound.com/online/text/1-024_files/image013.jpg</a:t>
            </a:r>
          </a:p>
          <a:p>
            <a:pPr lvl="0">
              <a:spcBef>
                <a:spcPts val="0"/>
              </a:spcBef>
              <a:buNone/>
            </a:pPr>
            <a:r>
              <a:t/>
            </a:r>
            <a:endParaRPr i="1" sz="800">
              <a:solidFill>
                <a:srgbClr val="FFFFFF"/>
              </a:solidFill>
              <a:latin typeface="Lato"/>
              <a:ea typeface="Lato"/>
              <a:cs typeface="Lato"/>
              <a:sym typeface="Lato"/>
            </a:endParaRPr>
          </a:p>
          <a:p>
            <a:pPr lvl="0">
              <a:spcBef>
                <a:spcPts val="0"/>
              </a:spcBef>
              <a:buNone/>
            </a:pPr>
            <a:r>
              <a:t/>
            </a:r>
            <a:endParaRPr i="1" sz="800">
              <a:solidFill>
                <a:srgbClr val="FFFFFF"/>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1297500" y="192725"/>
            <a:ext cx="7038900" cy="914100"/>
          </a:xfrm>
          <a:prstGeom prst="rect">
            <a:avLst/>
          </a:prstGeom>
        </p:spPr>
        <p:txBody>
          <a:bodyPr anchorCtr="0" anchor="ctr" bIns="91425" lIns="91425" rIns="91425" wrap="square" tIns="91425">
            <a:noAutofit/>
          </a:bodyPr>
          <a:lstStyle/>
          <a:p>
            <a:pPr lvl="0" algn="ctr">
              <a:spcBef>
                <a:spcPts val="0"/>
              </a:spcBef>
              <a:buNone/>
            </a:pPr>
            <a:r>
              <a:rPr lang="en" sz="2600">
                <a:latin typeface="Lato"/>
                <a:ea typeface="Lato"/>
                <a:cs typeface="Lato"/>
                <a:sym typeface="Lato"/>
              </a:rPr>
              <a:t>Scoring Scale for Durability</a:t>
            </a:r>
          </a:p>
        </p:txBody>
      </p:sp>
      <p:graphicFrame>
        <p:nvGraphicFramePr>
          <p:cNvPr id="361" name="Shape 361"/>
          <p:cNvGraphicFramePr/>
          <p:nvPr/>
        </p:nvGraphicFramePr>
        <p:xfrm>
          <a:off x="986000" y="1305250"/>
          <a:ext cx="3000000" cy="3000000"/>
        </p:xfrm>
        <a:graphic>
          <a:graphicData uri="http://schemas.openxmlformats.org/drawingml/2006/table">
            <a:tbl>
              <a:tblPr>
                <a:noFill/>
                <a:tableStyleId>{FE159A1C-3DE6-4DCE-B8EA-A61BE427279D}</a:tableStyleId>
              </a:tblPr>
              <a:tblGrid>
                <a:gridCol w="2346775"/>
                <a:gridCol w="5086650"/>
              </a:tblGrid>
              <a:tr h="530550">
                <a:tc>
                  <a:txBody>
                    <a:bodyPr>
                      <a:noAutofit/>
                    </a:bodyPr>
                    <a:lstStyle/>
                    <a:p>
                      <a:pPr lvl="0" rtl="0" algn="ctr">
                        <a:spcBef>
                          <a:spcPts val="0"/>
                        </a:spcBef>
                        <a:buNone/>
                      </a:pPr>
                      <a:r>
                        <a:rPr b="1" lang="en" sz="1600">
                          <a:solidFill>
                            <a:srgbClr val="FFFFFF"/>
                          </a:solidFill>
                          <a:latin typeface="Lato"/>
                          <a:ea typeface="Lato"/>
                          <a:cs typeface="Lato"/>
                          <a:sym typeface="Lato"/>
                        </a:rPr>
                        <a:t>Score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Value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5</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Survive a drop greater than 7 feet</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4</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Survives a drop from between 5 feet and 7 feet</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3</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Survives a drop from between 3 feet and 5 feet</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2 </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Survives a drop from between 1 feet and 3 feet</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842325">
                <a:tc>
                  <a:txBody>
                    <a:bodyPr>
                      <a:noAutofit/>
                    </a:bodyPr>
                    <a:lstStyle/>
                    <a:p>
                      <a:pPr lvl="0" rtl="0" algn="ctr">
                        <a:spcBef>
                          <a:spcPts val="0"/>
                        </a:spcBef>
                        <a:buNone/>
                      </a:pPr>
                      <a:r>
                        <a:rPr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Survives a drop from less than 1 feet or does not survive any drop</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txBox="1"/>
          <p:nvPr>
            <p:ph type="title"/>
          </p:nvPr>
        </p:nvSpPr>
        <p:spPr>
          <a:xfrm>
            <a:off x="1297500" y="192725"/>
            <a:ext cx="7038900" cy="914100"/>
          </a:xfrm>
          <a:prstGeom prst="rect">
            <a:avLst/>
          </a:prstGeom>
        </p:spPr>
        <p:txBody>
          <a:bodyPr anchorCtr="0" anchor="ctr" bIns="91425" lIns="91425" rIns="91425" wrap="square" tIns="91425">
            <a:noAutofit/>
          </a:bodyPr>
          <a:lstStyle/>
          <a:p>
            <a:pPr lvl="0" rtl="0" algn="ctr">
              <a:spcBef>
                <a:spcPts val="0"/>
              </a:spcBef>
              <a:buNone/>
            </a:pPr>
            <a:r>
              <a:rPr lang="en" sz="2600">
                <a:latin typeface="Lato"/>
                <a:ea typeface="Lato"/>
                <a:cs typeface="Lato"/>
                <a:sym typeface="Lato"/>
              </a:rPr>
              <a:t>Scoring Scale for Easy to Use</a:t>
            </a:r>
          </a:p>
        </p:txBody>
      </p:sp>
      <p:graphicFrame>
        <p:nvGraphicFramePr>
          <p:cNvPr id="367" name="Shape 367"/>
          <p:cNvGraphicFramePr/>
          <p:nvPr/>
        </p:nvGraphicFramePr>
        <p:xfrm>
          <a:off x="986000" y="1305250"/>
          <a:ext cx="3000000" cy="3000000"/>
        </p:xfrm>
        <a:graphic>
          <a:graphicData uri="http://schemas.openxmlformats.org/drawingml/2006/table">
            <a:tbl>
              <a:tblPr>
                <a:noFill/>
                <a:tableStyleId>{FE159A1C-3DE6-4DCE-B8EA-A61BE427279D}</a:tableStyleId>
              </a:tblPr>
              <a:tblGrid>
                <a:gridCol w="2346775"/>
                <a:gridCol w="5086650"/>
              </a:tblGrid>
              <a:tr h="530550">
                <a:tc>
                  <a:txBody>
                    <a:bodyPr>
                      <a:noAutofit/>
                    </a:bodyPr>
                    <a:lstStyle/>
                    <a:p>
                      <a:pPr lvl="0" rtl="0" algn="ctr">
                        <a:spcBef>
                          <a:spcPts val="0"/>
                        </a:spcBef>
                        <a:buNone/>
                      </a:pPr>
                      <a:r>
                        <a:rPr b="1" lang="en" sz="1600">
                          <a:solidFill>
                            <a:srgbClr val="FFFFFF"/>
                          </a:solidFill>
                          <a:latin typeface="Lato"/>
                          <a:ea typeface="Lato"/>
                          <a:cs typeface="Lato"/>
                          <a:sym typeface="Lato"/>
                        </a:rPr>
                        <a:t>Score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Value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5</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 &lt;1 minute to use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4</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 1 to 1.5 minutes to use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3</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 1.5 to 2 minutes to use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2 </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 2 to 2.5 minutes to use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842325">
                <a:tc>
                  <a:txBody>
                    <a:bodyPr>
                      <a:noAutofit/>
                    </a:bodyPr>
                    <a:lstStyle/>
                    <a:p>
                      <a:pPr lvl="0" rtl="0" algn="ctr">
                        <a:spcBef>
                          <a:spcPts val="0"/>
                        </a:spcBef>
                        <a:buNone/>
                      </a:pPr>
                      <a:r>
                        <a:rPr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 &gt;2.5 minutes to use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1297500" y="192725"/>
            <a:ext cx="7038900" cy="914100"/>
          </a:xfrm>
          <a:prstGeom prst="rect">
            <a:avLst/>
          </a:prstGeom>
        </p:spPr>
        <p:txBody>
          <a:bodyPr anchorCtr="0" anchor="ctr" bIns="91425" lIns="91425" rIns="91425" wrap="square" tIns="91425">
            <a:noAutofit/>
          </a:bodyPr>
          <a:lstStyle/>
          <a:p>
            <a:pPr lvl="0" rtl="0" algn="ctr">
              <a:spcBef>
                <a:spcPts val="0"/>
              </a:spcBef>
              <a:buNone/>
            </a:pPr>
            <a:r>
              <a:rPr lang="en" sz="2600">
                <a:latin typeface="Lato"/>
                <a:ea typeface="Lato"/>
                <a:cs typeface="Lato"/>
                <a:sym typeface="Lato"/>
              </a:rPr>
              <a:t>Scoring Scale for Grayscale</a:t>
            </a:r>
          </a:p>
        </p:txBody>
      </p:sp>
      <p:graphicFrame>
        <p:nvGraphicFramePr>
          <p:cNvPr id="373" name="Shape 373"/>
          <p:cNvGraphicFramePr/>
          <p:nvPr/>
        </p:nvGraphicFramePr>
        <p:xfrm>
          <a:off x="986000" y="1305250"/>
          <a:ext cx="3000000" cy="3000000"/>
        </p:xfrm>
        <a:graphic>
          <a:graphicData uri="http://schemas.openxmlformats.org/drawingml/2006/table">
            <a:tbl>
              <a:tblPr>
                <a:noFill/>
                <a:tableStyleId>{FE159A1C-3DE6-4DCE-B8EA-A61BE427279D}</a:tableStyleId>
              </a:tblPr>
              <a:tblGrid>
                <a:gridCol w="2346775"/>
                <a:gridCol w="5086650"/>
              </a:tblGrid>
              <a:tr h="497350">
                <a:tc>
                  <a:txBody>
                    <a:bodyPr>
                      <a:noAutofit/>
                    </a:bodyPr>
                    <a:lstStyle/>
                    <a:p>
                      <a:pPr lvl="0" rtl="0" algn="ctr">
                        <a:spcBef>
                          <a:spcPts val="0"/>
                        </a:spcBef>
                        <a:buNone/>
                      </a:pPr>
                      <a:r>
                        <a:rPr b="1" lang="en" sz="1600">
                          <a:solidFill>
                            <a:srgbClr val="FFFFFF"/>
                          </a:solidFill>
                          <a:latin typeface="Lato"/>
                          <a:ea typeface="Lato"/>
                          <a:cs typeface="Lato"/>
                          <a:sym typeface="Lato"/>
                        </a:rPr>
                        <a:t>Score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Value on the 8-bit Grayscale from 0-256</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497350">
                <a:tc>
                  <a:txBody>
                    <a:bodyPr>
                      <a:noAutofit/>
                    </a:bodyPr>
                    <a:lstStyle/>
                    <a:p>
                      <a:pPr lvl="0" rtl="0" algn="ctr">
                        <a:spcBef>
                          <a:spcPts val="0"/>
                        </a:spcBef>
                        <a:buNone/>
                      </a:pPr>
                      <a:r>
                        <a:rPr lang="en" sz="1600">
                          <a:solidFill>
                            <a:srgbClr val="FFFFFF"/>
                          </a:solidFill>
                          <a:latin typeface="Lato"/>
                          <a:ea typeface="Lato"/>
                          <a:cs typeface="Lato"/>
                          <a:sym typeface="Lato"/>
                        </a:rPr>
                        <a:t>5</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200-256</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497350">
                <a:tc>
                  <a:txBody>
                    <a:bodyPr>
                      <a:noAutofit/>
                    </a:bodyPr>
                    <a:lstStyle/>
                    <a:p>
                      <a:pPr lvl="0" rtl="0" algn="ctr">
                        <a:spcBef>
                          <a:spcPts val="0"/>
                        </a:spcBef>
                        <a:buNone/>
                      </a:pPr>
                      <a:r>
                        <a:rPr lang="en" sz="1600">
                          <a:solidFill>
                            <a:srgbClr val="FFFFFF"/>
                          </a:solidFill>
                          <a:latin typeface="Lato"/>
                          <a:ea typeface="Lato"/>
                          <a:cs typeface="Lato"/>
                          <a:sym typeface="Lato"/>
                        </a:rPr>
                        <a:t>4</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150-200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497350">
                <a:tc>
                  <a:txBody>
                    <a:bodyPr>
                      <a:noAutofit/>
                    </a:bodyPr>
                    <a:lstStyle/>
                    <a:p>
                      <a:pPr lvl="0" rtl="0" algn="ctr">
                        <a:spcBef>
                          <a:spcPts val="0"/>
                        </a:spcBef>
                        <a:buNone/>
                      </a:pPr>
                      <a:r>
                        <a:rPr lang="en" sz="1600">
                          <a:solidFill>
                            <a:srgbClr val="FFFFFF"/>
                          </a:solidFill>
                          <a:latin typeface="Lato"/>
                          <a:ea typeface="Lato"/>
                          <a:cs typeface="Lato"/>
                          <a:sym typeface="Lato"/>
                        </a:rPr>
                        <a:t>3</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100-150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497350">
                <a:tc>
                  <a:txBody>
                    <a:bodyPr>
                      <a:noAutofit/>
                    </a:bodyPr>
                    <a:lstStyle/>
                    <a:p>
                      <a:pPr lvl="0" rtl="0" algn="ctr">
                        <a:spcBef>
                          <a:spcPts val="0"/>
                        </a:spcBef>
                        <a:buNone/>
                      </a:pPr>
                      <a:r>
                        <a:rPr lang="en" sz="1600">
                          <a:solidFill>
                            <a:srgbClr val="FFFFFF"/>
                          </a:solidFill>
                          <a:latin typeface="Lato"/>
                          <a:ea typeface="Lato"/>
                          <a:cs typeface="Lato"/>
                          <a:sym typeface="Lato"/>
                        </a:rPr>
                        <a:t>2 </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50-100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789600">
                <a:tc>
                  <a:txBody>
                    <a:bodyPr>
                      <a:noAutofit/>
                    </a:bodyPr>
                    <a:lstStyle/>
                    <a:p>
                      <a:pPr lvl="0" rtl="0" algn="ctr">
                        <a:spcBef>
                          <a:spcPts val="0"/>
                        </a:spcBef>
                        <a:buNone/>
                      </a:pPr>
                      <a:r>
                        <a:rPr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0-50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1297500" y="192725"/>
            <a:ext cx="7038900" cy="914100"/>
          </a:xfrm>
          <a:prstGeom prst="rect">
            <a:avLst/>
          </a:prstGeom>
        </p:spPr>
        <p:txBody>
          <a:bodyPr anchorCtr="0" anchor="ctr" bIns="91425" lIns="91425" rIns="91425" wrap="square" tIns="91425">
            <a:noAutofit/>
          </a:bodyPr>
          <a:lstStyle/>
          <a:p>
            <a:pPr lvl="0" rtl="0" algn="ctr">
              <a:spcBef>
                <a:spcPts val="0"/>
              </a:spcBef>
              <a:buNone/>
            </a:pPr>
            <a:r>
              <a:rPr lang="en" sz="2600">
                <a:latin typeface="Lato"/>
                <a:ea typeface="Lato"/>
                <a:cs typeface="Lato"/>
                <a:sym typeface="Lato"/>
              </a:rPr>
              <a:t>Scoring Scale for Affordability</a:t>
            </a:r>
          </a:p>
        </p:txBody>
      </p:sp>
      <p:graphicFrame>
        <p:nvGraphicFramePr>
          <p:cNvPr id="379" name="Shape 379"/>
          <p:cNvGraphicFramePr/>
          <p:nvPr/>
        </p:nvGraphicFramePr>
        <p:xfrm>
          <a:off x="986000" y="1305250"/>
          <a:ext cx="3000000" cy="3000000"/>
        </p:xfrm>
        <a:graphic>
          <a:graphicData uri="http://schemas.openxmlformats.org/drawingml/2006/table">
            <a:tbl>
              <a:tblPr>
                <a:noFill/>
                <a:tableStyleId>{FE159A1C-3DE6-4DCE-B8EA-A61BE427279D}</a:tableStyleId>
              </a:tblPr>
              <a:tblGrid>
                <a:gridCol w="2346775"/>
                <a:gridCol w="5086650"/>
              </a:tblGrid>
              <a:tr h="530550">
                <a:tc>
                  <a:txBody>
                    <a:bodyPr>
                      <a:noAutofit/>
                    </a:bodyPr>
                    <a:lstStyle/>
                    <a:p>
                      <a:pPr lvl="0" rtl="0" algn="ctr">
                        <a:spcBef>
                          <a:spcPts val="0"/>
                        </a:spcBef>
                        <a:buNone/>
                      </a:pPr>
                      <a:r>
                        <a:rPr b="1" lang="en" sz="1600">
                          <a:solidFill>
                            <a:srgbClr val="FFFFFF"/>
                          </a:solidFill>
                          <a:latin typeface="Lato"/>
                          <a:ea typeface="Lato"/>
                          <a:cs typeface="Lato"/>
                          <a:sym typeface="Lato"/>
                        </a:rPr>
                        <a:t>Score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b="1" lang="en" sz="1600">
                          <a:solidFill>
                            <a:srgbClr val="FFFFFF"/>
                          </a:solidFill>
                          <a:latin typeface="Lato"/>
                          <a:ea typeface="Lato"/>
                          <a:cs typeface="Lato"/>
                          <a:sym typeface="Lato"/>
                        </a:rPr>
                        <a:t>Value</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5</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Manufacturing cost lower than 5$</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4</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Manufacturing cost from 5$ - 10$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3</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Manufacturing cost from 10$ - 15$</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530550">
                <a:tc>
                  <a:txBody>
                    <a:bodyPr>
                      <a:noAutofit/>
                    </a:bodyPr>
                    <a:lstStyle/>
                    <a:p>
                      <a:pPr lvl="0" rtl="0" algn="ctr">
                        <a:spcBef>
                          <a:spcPts val="0"/>
                        </a:spcBef>
                        <a:buNone/>
                      </a:pPr>
                      <a:r>
                        <a:rPr lang="en" sz="1600">
                          <a:solidFill>
                            <a:srgbClr val="FFFFFF"/>
                          </a:solidFill>
                          <a:latin typeface="Lato"/>
                          <a:ea typeface="Lato"/>
                          <a:cs typeface="Lato"/>
                          <a:sym typeface="Lato"/>
                        </a:rPr>
                        <a:t>2 </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Manufacturing cost from 15$ - 20$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r h="842325">
                <a:tc>
                  <a:txBody>
                    <a:bodyPr>
                      <a:noAutofit/>
                    </a:bodyPr>
                    <a:lstStyle/>
                    <a:p>
                      <a:pPr lvl="0" rtl="0" algn="ctr">
                        <a:spcBef>
                          <a:spcPts val="0"/>
                        </a:spcBef>
                        <a:buNone/>
                      </a:pPr>
                      <a:r>
                        <a:rPr lang="en" sz="1600">
                          <a:solidFill>
                            <a:srgbClr val="FFFFFF"/>
                          </a:solidFill>
                          <a:latin typeface="Lato"/>
                          <a:ea typeface="Lato"/>
                          <a:cs typeface="Lato"/>
                          <a:sym typeface="Lato"/>
                        </a:rPr>
                        <a:t>1</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c>
                  <a:txBody>
                    <a:bodyPr>
                      <a:noAutofit/>
                    </a:bodyPr>
                    <a:lstStyle/>
                    <a:p>
                      <a:pPr lvl="0" rtl="0" algn="ctr">
                        <a:spcBef>
                          <a:spcPts val="0"/>
                        </a:spcBef>
                        <a:buNone/>
                      </a:pPr>
                      <a:r>
                        <a:rPr lang="en" sz="1600">
                          <a:solidFill>
                            <a:srgbClr val="FFFFFF"/>
                          </a:solidFill>
                          <a:latin typeface="Lato"/>
                          <a:ea typeface="Lato"/>
                          <a:cs typeface="Lato"/>
                          <a:sym typeface="Lato"/>
                        </a:rPr>
                        <a:t>Manufacturing cost higher than 20$</a:t>
                      </a:r>
                    </a:p>
                  </a:txBody>
                  <a:tcPr marT="63500" marB="63500" marR="63500" marL="63500" anchor="ctr">
                    <a:lnL cap="flat" cmpd="sng" w="38100">
                      <a:solidFill>
                        <a:srgbClr val="FFFFFF"/>
                      </a:solidFill>
                      <a:prstDash val="solid"/>
                      <a:round/>
                      <a:headEnd len="med" w="med" type="none"/>
                      <a:tailEnd len="med" w="med" type="none"/>
                    </a:lnL>
                    <a:lnR cap="flat" cmpd="sng" w="38100">
                      <a:solidFill>
                        <a:srgbClr val="FFFFFF"/>
                      </a:solidFill>
                      <a:prstDash val="solid"/>
                      <a:round/>
                      <a:headEnd len="med" w="med" type="none"/>
                      <a:tailEnd len="med" w="med" type="none"/>
                    </a:lnR>
                    <a:lnT cap="flat" cmpd="sng" w="38100">
                      <a:solidFill>
                        <a:srgbClr val="FFFFFF"/>
                      </a:solidFill>
                      <a:prstDash val="solid"/>
                      <a:round/>
                      <a:headEnd len="med" w="med" type="none"/>
                      <a:tailEnd len="med" w="med" type="none"/>
                    </a:lnT>
                    <a:lnB cap="flat" cmpd="sng" w="38100">
                      <a:solidFill>
                        <a:srgbClr val="FFFFFF"/>
                      </a:solidFill>
                      <a:prstDash val="solid"/>
                      <a:round/>
                      <a:headEnd len="med" w="med" type="none"/>
                      <a:tailEnd len="med" w="med"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1052550" y="393750"/>
            <a:ext cx="7038900" cy="914100"/>
          </a:xfrm>
          <a:prstGeom prst="rect">
            <a:avLst/>
          </a:prstGeom>
        </p:spPr>
        <p:txBody>
          <a:bodyPr anchorCtr="0" anchor="t" bIns="91425" lIns="91425" rIns="91425" wrap="square" tIns="91425">
            <a:noAutofit/>
          </a:bodyPr>
          <a:lstStyle/>
          <a:p>
            <a:pPr lvl="0" algn="ctr">
              <a:spcBef>
                <a:spcPts val="0"/>
              </a:spcBef>
              <a:buNone/>
            </a:pPr>
            <a:r>
              <a:rPr lang="en" sz="3000">
                <a:latin typeface="Lato"/>
                <a:ea typeface="Lato"/>
                <a:cs typeface="Lato"/>
                <a:sym typeface="Lato"/>
              </a:rPr>
              <a:t>S</a:t>
            </a:r>
            <a:r>
              <a:rPr lang="en" sz="3000">
                <a:latin typeface="Lato"/>
                <a:ea typeface="Lato"/>
                <a:cs typeface="Lato"/>
                <a:sym typeface="Lato"/>
              </a:rPr>
              <a:t>ketch of flipped frame solution</a:t>
            </a:r>
          </a:p>
        </p:txBody>
      </p:sp>
      <p:pic>
        <p:nvPicPr>
          <p:cNvPr id="385" name="Shape 385"/>
          <p:cNvPicPr preferRelativeResize="0"/>
          <p:nvPr/>
        </p:nvPicPr>
        <p:blipFill>
          <a:blip r:embed="rId3">
            <a:alphaModFix/>
          </a:blip>
          <a:stretch>
            <a:fillRect/>
          </a:stretch>
        </p:blipFill>
        <p:spPr>
          <a:xfrm>
            <a:off x="2457113" y="1358500"/>
            <a:ext cx="4229775" cy="3423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idx="4294967295" type="title"/>
          </p:nvPr>
        </p:nvSpPr>
        <p:spPr>
          <a:xfrm>
            <a:off x="1297500" y="133625"/>
            <a:ext cx="7038900" cy="914100"/>
          </a:xfrm>
          <a:prstGeom prst="rect">
            <a:avLst/>
          </a:prstGeom>
        </p:spPr>
        <p:txBody>
          <a:bodyPr anchorCtr="0" anchor="ctr" bIns="91425" lIns="91425" rIns="91425" wrap="square" tIns="91425">
            <a:noAutofit/>
          </a:bodyPr>
          <a:lstStyle/>
          <a:p>
            <a:pPr lvl="0" algn="ctr">
              <a:spcBef>
                <a:spcPts val="0"/>
              </a:spcBef>
              <a:buNone/>
            </a:pPr>
            <a:r>
              <a:rPr lang="en"/>
              <a:t>Justification for Weightings</a:t>
            </a:r>
          </a:p>
        </p:txBody>
      </p:sp>
      <p:sp>
        <p:nvSpPr>
          <p:cNvPr id="391" name="Shape 391"/>
          <p:cNvSpPr txBox="1"/>
          <p:nvPr/>
        </p:nvSpPr>
        <p:spPr>
          <a:xfrm>
            <a:off x="408725" y="1098225"/>
            <a:ext cx="8146800" cy="3843000"/>
          </a:xfrm>
          <a:prstGeom prst="rect">
            <a:avLst/>
          </a:prstGeom>
          <a:noFill/>
          <a:ln>
            <a:noFill/>
          </a:ln>
        </p:spPr>
        <p:txBody>
          <a:bodyPr anchorCtr="0" anchor="ctr" bIns="91425" lIns="91425" rIns="91425" wrap="square" tIns="91425">
            <a:noAutofit/>
          </a:bodyPr>
          <a:lstStyle/>
          <a:p>
            <a:pPr indent="0" lvl="0" marL="0" rtl="0">
              <a:lnSpc>
                <a:spcPct val="115000"/>
              </a:lnSpc>
              <a:spcBef>
                <a:spcPts val="0"/>
              </a:spcBef>
              <a:buNone/>
            </a:pPr>
            <a:r>
              <a:rPr lang="en">
                <a:solidFill>
                  <a:srgbClr val="FFFFFF"/>
                </a:solidFill>
                <a:latin typeface="Lato"/>
                <a:ea typeface="Lato"/>
                <a:cs typeface="Lato"/>
                <a:sym typeface="Lato"/>
              </a:rPr>
              <a:t>To weigh criteria, we looked at the Pairwise Comparison Chart  and also how important each criteria was for the success of the solutions present. Initially weightage was  0.15 to durability, 0.20 to ease of use, 0.05 to easy to learn, 0.20 to affordable, and 0.4 to readability. </a:t>
            </a:r>
          </a:p>
          <a:p>
            <a:pPr indent="0" lvl="0" marL="0" rtl="0">
              <a:lnSpc>
                <a:spcPct val="115000"/>
              </a:lnSpc>
              <a:spcBef>
                <a:spcPts val="0"/>
              </a:spcBef>
              <a:buNone/>
            </a:pPr>
            <a:r>
              <a:rPr lang="en">
                <a:solidFill>
                  <a:srgbClr val="FFFFFF"/>
                </a:solidFill>
                <a:latin typeface="Lato"/>
                <a:ea typeface="Lato"/>
                <a:cs typeface="Lato"/>
                <a:sym typeface="Lato"/>
              </a:rPr>
              <a:t>Readability had the most weight as it was crucial that the solution permitted the largest possible variety of grayscale so that the ultrasound image could be read. </a:t>
            </a:r>
          </a:p>
          <a:p>
            <a:pPr indent="0" lvl="0" marL="0" rtl="0">
              <a:lnSpc>
                <a:spcPct val="115000"/>
              </a:lnSpc>
              <a:spcBef>
                <a:spcPts val="0"/>
              </a:spcBef>
              <a:buNone/>
            </a:pPr>
            <a:r>
              <a:rPr lang="en">
                <a:solidFill>
                  <a:srgbClr val="FFFFFF"/>
                </a:solidFill>
                <a:latin typeface="Lato"/>
                <a:ea typeface="Lato"/>
                <a:cs typeface="Lato"/>
                <a:sym typeface="Lato"/>
              </a:rPr>
              <a:t>Ease of use and affordability had half the value of readability and were weighted the same because the affordability of the solution was important so that it could reach all clinics in low resource areas but just as important was its implementation. The cost and time needed to use the solution were equally important to the solution being successful. </a:t>
            </a:r>
          </a:p>
          <a:p>
            <a:pPr indent="0" lvl="0" marL="0" rtl="0">
              <a:lnSpc>
                <a:spcPct val="115000"/>
              </a:lnSpc>
              <a:spcBef>
                <a:spcPts val="0"/>
              </a:spcBef>
              <a:buNone/>
            </a:pPr>
            <a:r>
              <a:rPr lang="en">
                <a:solidFill>
                  <a:srgbClr val="FFFFFF"/>
                </a:solidFill>
                <a:latin typeface="Lato"/>
                <a:ea typeface="Lato"/>
                <a:cs typeface="Lato"/>
                <a:sym typeface="Lato"/>
              </a:rPr>
              <a:t>Durability was weighted 0.15 as it was important but not as important as affordability since the cost is a limiting factor for clinics. Easy to learn was weighted the least as the learning curve for the solution does not matter as much as the rest of the criteria. we realized that since our components were made of 2 sets of ideas, stabilizing and anti-glare, readability on its own would not be enough to asses the last solutions. To mitigate this issue we decided to split readability into two components solely for the purpose of the pugh scoring sets. Readability became 0.2 which assessed variety of grayscale present and anti-glare which became 0.2 to assess how well the solution reduces artifacting and glare. </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References</a:t>
            </a:r>
          </a:p>
        </p:txBody>
      </p:sp>
      <p:sp>
        <p:nvSpPr>
          <p:cNvPr id="397" name="Shape 397"/>
          <p:cNvSpPr txBox="1"/>
          <p:nvPr>
            <p:ph idx="1" type="body"/>
          </p:nvPr>
        </p:nvSpPr>
        <p:spPr>
          <a:xfrm>
            <a:off x="1297500" y="1473425"/>
            <a:ext cx="7038900" cy="2911200"/>
          </a:xfrm>
          <a:prstGeom prst="rect">
            <a:avLst/>
          </a:prstGeom>
        </p:spPr>
        <p:txBody>
          <a:bodyPr anchorCtr="0" anchor="t" bIns="91425" lIns="91425" rIns="91425" wrap="square" tIns="91425">
            <a:noAutofit/>
          </a:bodyPr>
          <a:lstStyle/>
          <a:p>
            <a:pPr lvl="0" rtl="0">
              <a:spcBef>
                <a:spcPts val="0"/>
              </a:spcBef>
              <a:buNone/>
            </a:pPr>
            <a:r>
              <a:t/>
            </a:r>
            <a:endParaRPr/>
          </a:p>
          <a:p>
            <a:pPr indent="-228600" lvl="0" marL="457200" rtl="0">
              <a:spcBef>
                <a:spcPts val="0"/>
              </a:spcBef>
            </a:pPr>
            <a:r>
              <a:rPr lang="en"/>
              <a:t>(Dr. Magda Sanz Cortes, Client Update, October 12th, 2017)</a:t>
            </a:r>
          </a:p>
          <a:p>
            <a:pPr indent="-228600" lvl="0" marL="457200" rtl="0">
              <a:spcBef>
                <a:spcPts val="0"/>
              </a:spcBef>
            </a:pPr>
            <a:r>
              <a:rPr lang="en"/>
              <a:t>(Dr. Magda Sanz Cortes, Client Update, September 30th, 2017)</a:t>
            </a:r>
          </a:p>
          <a:p>
            <a:pPr indent="-228600" lvl="0" marL="457200" rtl="0">
              <a:spcBef>
                <a:spcPts val="0"/>
              </a:spcBef>
            </a:pPr>
            <a:r>
              <a:rPr lang="en"/>
              <a:t>(Dr. Richardson, Client Update, September 16th, 2017</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1135738" y="56400"/>
            <a:ext cx="6872534" cy="5030675"/>
          </a:xfrm>
          <a:prstGeom prst="rect">
            <a:avLst/>
          </a:prstGeom>
          <a:noFill/>
          <a:ln>
            <a:noFill/>
          </a:ln>
        </p:spPr>
      </p:pic>
      <p:sp>
        <p:nvSpPr>
          <p:cNvPr id="156" name="Shape 156"/>
          <p:cNvSpPr txBox="1"/>
          <p:nvPr/>
        </p:nvSpPr>
        <p:spPr>
          <a:xfrm>
            <a:off x="0" y="4837200"/>
            <a:ext cx="5290500" cy="306300"/>
          </a:xfrm>
          <a:prstGeom prst="rect">
            <a:avLst/>
          </a:prstGeom>
          <a:noFill/>
          <a:ln>
            <a:noFill/>
          </a:ln>
        </p:spPr>
        <p:txBody>
          <a:bodyPr anchorCtr="0" anchor="t" bIns="91425" lIns="91425" rIns="91425" wrap="square" tIns="91425">
            <a:noAutofit/>
          </a:bodyPr>
          <a:lstStyle/>
          <a:p>
            <a:pPr lvl="0">
              <a:spcBef>
                <a:spcPts val="0"/>
              </a:spcBef>
              <a:buNone/>
            </a:pPr>
            <a:r>
              <a:rPr i="1" lang="en" sz="800" u="sng">
                <a:solidFill>
                  <a:srgbClr val="FFFFFF"/>
                </a:solidFill>
                <a:latin typeface="Lato"/>
                <a:ea typeface="Lato"/>
                <a:cs typeface="Lato"/>
                <a:sym typeface="Lato"/>
                <a:hlinkClick r:id="rId4"/>
              </a:rPr>
              <a:t>http://www.fetal.com/Genetic%20Sono/Text/02%20Detection%20Routine%20US/Bone%20Tissue%20fluid%20copy.jpg</a:t>
            </a:r>
          </a:p>
          <a:p>
            <a:pPr lvl="0">
              <a:spcBef>
                <a:spcPts val="0"/>
              </a:spcBef>
              <a:buNone/>
            </a:pPr>
            <a:r>
              <a:t/>
            </a:r>
            <a:endParaRPr i="1" sz="800">
              <a:solidFill>
                <a:srgbClr val="FFFFFF"/>
              </a:solidFill>
              <a:latin typeface="Lato"/>
              <a:ea typeface="Lato"/>
              <a:cs typeface="Lato"/>
              <a:sym typeface="Lato"/>
            </a:endParaRPr>
          </a:p>
          <a:p>
            <a:pPr lvl="0">
              <a:spcBef>
                <a:spcPts val="0"/>
              </a:spcBef>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type="title"/>
          </p:nvPr>
        </p:nvSpPr>
        <p:spPr>
          <a:xfrm>
            <a:off x="1054200" y="382625"/>
            <a:ext cx="7525500" cy="914100"/>
          </a:xfrm>
          <a:prstGeom prst="rect">
            <a:avLst/>
          </a:prstGeom>
        </p:spPr>
        <p:txBody>
          <a:bodyPr anchorCtr="0" anchor="ctr" bIns="91425" lIns="91425" rIns="91425" wrap="square" tIns="91425">
            <a:noAutofit/>
          </a:bodyPr>
          <a:lstStyle/>
          <a:p>
            <a:pPr lvl="0" algn="ctr">
              <a:spcBef>
                <a:spcPts val="0"/>
              </a:spcBef>
              <a:buNone/>
            </a:pPr>
            <a:r>
              <a:rPr lang="en"/>
              <a:t>Existing Method - Point and Shoot </a:t>
            </a:r>
          </a:p>
        </p:txBody>
      </p:sp>
      <p:sp>
        <p:nvSpPr>
          <p:cNvPr id="162" name="Shape 162"/>
          <p:cNvSpPr txBox="1"/>
          <p:nvPr>
            <p:ph idx="1" type="body"/>
          </p:nvPr>
        </p:nvSpPr>
        <p:spPr>
          <a:xfrm>
            <a:off x="877625" y="1567550"/>
            <a:ext cx="7458900" cy="2911200"/>
          </a:xfrm>
          <a:prstGeom prst="rect">
            <a:avLst/>
          </a:prstGeom>
        </p:spPr>
        <p:txBody>
          <a:bodyPr anchorCtr="0" anchor="t" bIns="91425" lIns="91425" rIns="91425" wrap="square" tIns="91425">
            <a:noAutofit/>
          </a:bodyPr>
          <a:lstStyle/>
          <a:p>
            <a:pPr indent="-342900" lvl="0" marL="457200" marR="0" rtl="0" algn="l">
              <a:lnSpc>
                <a:spcPct val="150000"/>
              </a:lnSpc>
              <a:spcBef>
                <a:spcPts val="0"/>
              </a:spcBef>
              <a:spcAft>
                <a:spcPts val="1600"/>
              </a:spcAft>
              <a:buSzPct val="100000"/>
            </a:pPr>
            <a:r>
              <a:rPr lang="en" sz="1800"/>
              <a:t>Smartphones (iPhone &amp; Android) or flip phone cameras used</a:t>
            </a:r>
          </a:p>
          <a:p>
            <a:pPr indent="-342900" lvl="0" marL="457200" rtl="0">
              <a:lnSpc>
                <a:spcPct val="150000"/>
              </a:lnSpc>
              <a:spcBef>
                <a:spcPts val="0"/>
              </a:spcBef>
              <a:buSzPct val="100000"/>
            </a:pPr>
            <a:r>
              <a:rPr lang="en" sz="1800"/>
              <a:t>Rough judgement to get best image</a:t>
            </a:r>
          </a:p>
          <a:p>
            <a:pPr indent="-342900" lvl="0" marL="457200" rtl="0">
              <a:lnSpc>
                <a:spcPct val="150000"/>
              </a:lnSpc>
              <a:spcBef>
                <a:spcPts val="0"/>
              </a:spcBef>
              <a:buSzPct val="100000"/>
            </a:pPr>
            <a:r>
              <a:rPr lang="en" sz="1800"/>
              <a:t>Image sent through internet applications</a:t>
            </a:r>
          </a:p>
          <a:p>
            <a:pPr indent="-342900" lvl="1" marL="914400" rtl="0">
              <a:lnSpc>
                <a:spcPct val="150000"/>
              </a:lnSpc>
              <a:spcBef>
                <a:spcPts val="0"/>
              </a:spcBef>
              <a:buSzPct val="100000"/>
            </a:pPr>
            <a:r>
              <a:rPr lang="en" sz="1800"/>
              <a:t>Ex. WhatsApp, SMS, Email </a:t>
            </a:r>
          </a:p>
          <a:p>
            <a:pPr indent="-342900" lvl="1" marL="914400" rtl="0">
              <a:lnSpc>
                <a:spcPct val="150000"/>
              </a:lnSpc>
              <a:spcBef>
                <a:spcPts val="0"/>
              </a:spcBef>
              <a:buSzPct val="100000"/>
            </a:pPr>
            <a:r>
              <a:rPr lang="en" sz="1800"/>
              <a:t>Compression of the image file occurs</a:t>
            </a:r>
          </a:p>
        </p:txBody>
      </p:sp>
      <p:pic>
        <p:nvPicPr>
          <p:cNvPr id="163" name="Shape 163"/>
          <p:cNvPicPr preferRelativeResize="0"/>
          <p:nvPr/>
        </p:nvPicPr>
        <p:blipFill>
          <a:blip r:embed="rId3">
            <a:alphaModFix/>
          </a:blip>
          <a:stretch>
            <a:fillRect/>
          </a:stretch>
        </p:blipFill>
        <p:spPr>
          <a:xfrm>
            <a:off x="6203175" y="2630900"/>
            <a:ext cx="1847850" cy="1847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lgn="ctr">
              <a:spcBef>
                <a:spcPts val="0"/>
              </a:spcBef>
              <a:buNone/>
            </a:pPr>
            <a:r>
              <a:rPr lang="en"/>
              <a:t>Problems with Current Method</a:t>
            </a:r>
          </a:p>
        </p:txBody>
      </p:sp>
      <p:sp>
        <p:nvSpPr>
          <p:cNvPr id="169" name="Shape 169"/>
          <p:cNvSpPr txBox="1"/>
          <p:nvPr>
            <p:ph idx="1" type="body"/>
          </p:nvPr>
        </p:nvSpPr>
        <p:spPr>
          <a:xfrm>
            <a:off x="800900" y="1307850"/>
            <a:ext cx="7700700" cy="3385500"/>
          </a:xfrm>
          <a:prstGeom prst="rect">
            <a:avLst/>
          </a:prstGeom>
        </p:spPr>
        <p:txBody>
          <a:bodyPr anchorCtr="0" anchor="t" bIns="91425" lIns="91425" rIns="91425" wrap="square" tIns="91425">
            <a:noAutofit/>
          </a:bodyPr>
          <a:lstStyle/>
          <a:p>
            <a:pPr indent="-342900" lvl="0" marL="457200" rtl="0">
              <a:lnSpc>
                <a:spcPct val="150000"/>
              </a:lnSpc>
              <a:spcBef>
                <a:spcPts val="0"/>
              </a:spcBef>
              <a:buSzPct val="100000"/>
            </a:pPr>
            <a:r>
              <a:rPr lang="en" sz="1800"/>
              <a:t>Judgement to capture best photo varies</a:t>
            </a:r>
          </a:p>
          <a:p>
            <a:pPr indent="-342900" lvl="0" marL="457200" rtl="0">
              <a:lnSpc>
                <a:spcPct val="150000"/>
              </a:lnSpc>
              <a:spcBef>
                <a:spcPts val="0"/>
              </a:spcBef>
              <a:buSzPct val="100000"/>
            </a:pPr>
            <a:r>
              <a:rPr lang="en" sz="1800"/>
              <a:t>Produces poor quality photos</a:t>
            </a:r>
          </a:p>
          <a:p>
            <a:pPr indent="-342900" lvl="2" marL="1371600" rtl="0">
              <a:lnSpc>
                <a:spcPct val="150000"/>
              </a:lnSpc>
              <a:spcBef>
                <a:spcPts val="0"/>
              </a:spcBef>
              <a:buSzPct val="100000"/>
            </a:pPr>
            <a:r>
              <a:rPr lang="en" sz="1800"/>
              <a:t>Glare</a:t>
            </a:r>
          </a:p>
          <a:p>
            <a:pPr indent="-342900" lvl="2" marL="1371600" rtl="0">
              <a:lnSpc>
                <a:spcPct val="150000"/>
              </a:lnSpc>
              <a:spcBef>
                <a:spcPts val="0"/>
              </a:spcBef>
              <a:buSzPct val="100000"/>
            </a:pPr>
            <a:r>
              <a:rPr lang="en" sz="1800"/>
              <a:t>Inadequate lighting</a:t>
            </a:r>
          </a:p>
          <a:p>
            <a:pPr indent="-342900" lvl="2" marL="1371600" rtl="0">
              <a:lnSpc>
                <a:spcPct val="150000"/>
              </a:lnSpc>
              <a:spcBef>
                <a:spcPts val="0"/>
              </a:spcBef>
              <a:buSzPct val="100000"/>
            </a:pPr>
            <a:r>
              <a:rPr lang="en" sz="1800"/>
              <a:t>Clarity of image </a:t>
            </a:r>
          </a:p>
          <a:p>
            <a:pPr indent="-342900" lvl="4" marL="2286000" rtl="0">
              <a:lnSpc>
                <a:spcPct val="150000"/>
              </a:lnSpc>
              <a:spcBef>
                <a:spcPts val="0"/>
              </a:spcBef>
              <a:buSzPct val="100000"/>
            </a:pPr>
            <a:r>
              <a:rPr lang="en" sz="1800"/>
              <a:t>Low contrast</a:t>
            </a:r>
          </a:p>
          <a:p>
            <a:pPr indent="-342900" lvl="4" marL="2286000" rtl="0">
              <a:lnSpc>
                <a:spcPct val="150000"/>
              </a:lnSpc>
              <a:spcBef>
                <a:spcPts val="0"/>
              </a:spcBef>
              <a:buSzPct val="100000"/>
            </a:pPr>
            <a:r>
              <a:rPr lang="en" sz="1800"/>
              <a:t>Pixelated image</a:t>
            </a:r>
          </a:p>
          <a:p>
            <a:pPr indent="-342900" lvl="2" marL="1371600" rtl="0">
              <a:lnSpc>
                <a:spcPct val="150000"/>
              </a:lnSpc>
              <a:spcBef>
                <a:spcPts val="0"/>
              </a:spcBef>
              <a:buSzPct val="100000"/>
            </a:pPr>
            <a:r>
              <a:rPr lang="en" sz="1800"/>
              <a:t>Photo captures surroundings of ultrasound </a:t>
            </a:r>
          </a:p>
        </p:txBody>
      </p:sp>
      <p:pic>
        <p:nvPicPr>
          <p:cNvPr id="170" name="Shape 170"/>
          <p:cNvPicPr preferRelativeResize="0"/>
          <p:nvPr/>
        </p:nvPicPr>
        <p:blipFill rotWithShape="1">
          <a:blip r:embed="rId3">
            <a:alphaModFix/>
          </a:blip>
          <a:srcRect b="0" l="0" r="0" t="9551"/>
          <a:stretch/>
        </p:blipFill>
        <p:spPr>
          <a:xfrm>
            <a:off x="5620075" y="1824750"/>
            <a:ext cx="2816975" cy="1914650"/>
          </a:xfrm>
          <a:prstGeom prst="rect">
            <a:avLst/>
          </a:prstGeom>
          <a:noFill/>
          <a:ln>
            <a:noFill/>
          </a:ln>
        </p:spPr>
      </p:pic>
      <p:sp>
        <p:nvSpPr>
          <p:cNvPr id="171" name="Shape 171"/>
          <p:cNvSpPr txBox="1"/>
          <p:nvPr/>
        </p:nvSpPr>
        <p:spPr>
          <a:xfrm>
            <a:off x="3121175" y="4693350"/>
            <a:ext cx="2817000" cy="288000"/>
          </a:xfrm>
          <a:prstGeom prst="rect">
            <a:avLst/>
          </a:prstGeom>
          <a:noFill/>
          <a:ln>
            <a:noFill/>
          </a:ln>
        </p:spPr>
        <p:txBody>
          <a:bodyPr anchorCtr="0" anchor="t" bIns="91425" lIns="91425" rIns="91425" wrap="square" tIns="91425">
            <a:noAutofit/>
          </a:bodyPr>
          <a:lstStyle/>
          <a:p>
            <a:pPr lvl="0">
              <a:spcBef>
                <a:spcPts val="0"/>
              </a:spcBef>
              <a:buNone/>
            </a:pPr>
            <a:r>
              <a:rPr i="1" lang="en" sz="800">
                <a:solidFill>
                  <a:srgbClr val="FFFFFF"/>
                </a:solidFill>
                <a:latin typeface="Lato"/>
                <a:ea typeface="Lato"/>
                <a:cs typeface="Lato"/>
                <a:sym typeface="Lato"/>
              </a:rPr>
              <a:t>https://cdn4.explainthatstuff.com/taking-digital-photo.jpg</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717525" y="1550975"/>
            <a:ext cx="4863600" cy="3521100"/>
          </a:xfrm>
          <a:prstGeom prst="rect">
            <a:avLst/>
          </a:prstGeom>
        </p:spPr>
        <p:txBody>
          <a:bodyPr anchorCtr="0" anchor="ctr" bIns="91425" lIns="91425" rIns="91425" wrap="square" tIns="91425">
            <a:noAutofit/>
          </a:bodyPr>
          <a:lstStyle/>
          <a:p>
            <a:pPr lvl="0" rtl="0" algn="ctr">
              <a:lnSpc>
                <a:spcPct val="150000"/>
              </a:lnSpc>
              <a:spcBef>
                <a:spcPts val="0"/>
              </a:spcBef>
              <a:buNone/>
            </a:pPr>
            <a:r>
              <a:rPr lang="en" sz="3000">
                <a:latin typeface="Lato"/>
                <a:ea typeface="Lato"/>
                <a:cs typeface="Lato"/>
                <a:sym typeface="Lato"/>
              </a:rPr>
              <a:t>Create a physical device that will improve the quality of images captured of ultrasound screens.</a:t>
            </a:r>
          </a:p>
          <a:p>
            <a:pPr lvl="0" algn="ctr">
              <a:spcBef>
                <a:spcPts val="0"/>
              </a:spcBef>
              <a:buNone/>
            </a:pPr>
            <a:r>
              <a:t/>
            </a:r>
            <a:endParaRPr sz="3600"/>
          </a:p>
        </p:txBody>
      </p:sp>
      <p:sp>
        <p:nvSpPr>
          <p:cNvPr id="177" name="Shape 177"/>
          <p:cNvSpPr txBox="1"/>
          <p:nvPr/>
        </p:nvSpPr>
        <p:spPr>
          <a:xfrm>
            <a:off x="717525" y="282675"/>
            <a:ext cx="7354200" cy="999900"/>
          </a:xfrm>
          <a:prstGeom prst="rect">
            <a:avLst/>
          </a:prstGeom>
          <a:noFill/>
          <a:ln>
            <a:noFill/>
          </a:ln>
        </p:spPr>
        <p:txBody>
          <a:bodyPr anchorCtr="0" anchor="t" bIns="91425" lIns="91425" rIns="91425" wrap="square" tIns="91425">
            <a:noAutofit/>
          </a:bodyPr>
          <a:lstStyle/>
          <a:p>
            <a:pPr lvl="0">
              <a:spcBef>
                <a:spcPts val="0"/>
              </a:spcBef>
              <a:buNone/>
            </a:pPr>
            <a:r>
              <a:rPr lang="en" sz="6000">
                <a:solidFill>
                  <a:srgbClr val="FFFFFF"/>
                </a:solidFill>
                <a:latin typeface="Lato"/>
                <a:ea typeface="Lato"/>
                <a:cs typeface="Lato"/>
                <a:sym typeface="Lato"/>
              </a:rPr>
              <a:t>Problem Statement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descr="sideview.png" id="182" name="Shape 182"/>
          <p:cNvPicPr preferRelativeResize="0"/>
          <p:nvPr/>
        </p:nvPicPr>
        <p:blipFill rotWithShape="1">
          <a:blip r:embed="rId3">
            <a:alphaModFix/>
          </a:blip>
          <a:srcRect b="0" l="29093" r="31258" t="0"/>
          <a:stretch/>
        </p:blipFill>
        <p:spPr>
          <a:xfrm>
            <a:off x="752950" y="984275"/>
            <a:ext cx="2824152" cy="4006824"/>
          </a:xfrm>
          <a:prstGeom prst="rect">
            <a:avLst/>
          </a:prstGeom>
          <a:noFill/>
          <a:ln>
            <a:noFill/>
          </a:ln>
        </p:spPr>
      </p:pic>
      <p:pic>
        <p:nvPicPr>
          <p:cNvPr id="183" name="Shape 183"/>
          <p:cNvPicPr preferRelativeResize="0"/>
          <p:nvPr/>
        </p:nvPicPr>
        <p:blipFill rotWithShape="1">
          <a:blip r:embed="rId4">
            <a:alphaModFix/>
          </a:blip>
          <a:srcRect b="0" l="9213" r="19748" t="0"/>
          <a:stretch/>
        </p:blipFill>
        <p:spPr>
          <a:xfrm>
            <a:off x="3865925" y="1044138"/>
            <a:ext cx="4843399" cy="3887100"/>
          </a:xfrm>
          <a:prstGeom prst="rect">
            <a:avLst/>
          </a:prstGeom>
          <a:noFill/>
          <a:ln>
            <a:noFill/>
          </a:ln>
        </p:spPr>
      </p:pic>
      <p:sp>
        <p:nvSpPr>
          <p:cNvPr id="184" name="Shape 184"/>
          <p:cNvSpPr txBox="1"/>
          <p:nvPr/>
        </p:nvSpPr>
        <p:spPr>
          <a:xfrm>
            <a:off x="1799650" y="339925"/>
            <a:ext cx="7087500" cy="533100"/>
          </a:xfrm>
          <a:prstGeom prst="rect">
            <a:avLst/>
          </a:prstGeom>
          <a:noFill/>
          <a:ln>
            <a:noFill/>
          </a:ln>
        </p:spPr>
        <p:txBody>
          <a:bodyPr anchorCtr="0" anchor="t" bIns="91425" lIns="91425" rIns="91425" wrap="square" tIns="91425">
            <a:noAutofit/>
          </a:bodyPr>
          <a:lstStyle/>
          <a:p>
            <a:pPr lvl="0">
              <a:spcBef>
                <a:spcPts val="0"/>
              </a:spcBef>
              <a:buNone/>
            </a:pPr>
            <a:r>
              <a:rPr lang="en" sz="3000">
                <a:solidFill>
                  <a:srgbClr val="FFFFFF"/>
                </a:solidFill>
                <a:latin typeface="Lato"/>
                <a:ea typeface="Lato"/>
                <a:cs typeface="Lato"/>
                <a:sym typeface="Lato"/>
              </a:rPr>
              <a:t>Preview of Selected Solution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lgn="ctr">
              <a:spcBef>
                <a:spcPts val="0"/>
              </a:spcBef>
              <a:buNone/>
            </a:pPr>
            <a:r>
              <a:rPr lang="en" sz="2600"/>
              <a:t>Main Components</a:t>
            </a:r>
          </a:p>
        </p:txBody>
      </p:sp>
      <p:sp>
        <p:nvSpPr>
          <p:cNvPr id="190" name="Shape 190"/>
          <p:cNvSpPr txBox="1"/>
          <p:nvPr>
            <p:ph idx="1" type="body"/>
          </p:nvPr>
        </p:nvSpPr>
        <p:spPr>
          <a:xfrm>
            <a:off x="1297500" y="1480175"/>
            <a:ext cx="7038900" cy="2911200"/>
          </a:xfrm>
          <a:prstGeom prst="rect">
            <a:avLst/>
          </a:prstGeom>
        </p:spPr>
        <p:txBody>
          <a:bodyPr anchorCtr="0" anchor="t" bIns="91425" lIns="91425" rIns="91425" wrap="square" tIns="91425">
            <a:noAutofit/>
          </a:bodyPr>
          <a:lstStyle/>
          <a:p>
            <a:pPr indent="-381000" lvl="0" marL="457200" rtl="0">
              <a:lnSpc>
                <a:spcPct val="150000"/>
              </a:lnSpc>
              <a:spcBef>
                <a:spcPts val="0"/>
              </a:spcBef>
              <a:buSzPct val="100000"/>
              <a:buAutoNum type="arabicPeriod"/>
            </a:pPr>
            <a:r>
              <a:rPr lang="en" sz="2400"/>
              <a:t>A stabilizing mechanism for the mobile phone</a:t>
            </a:r>
          </a:p>
          <a:p>
            <a:pPr indent="-381000" lvl="0" marL="457200" rtl="0">
              <a:lnSpc>
                <a:spcPct val="150000"/>
              </a:lnSpc>
              <a:spcBef>
                <a:spcPts val="0"/>
              </a:spcBef>
              <a:buSzPct val="100000"/>
              <a:buAutoNum type="arabicPeriod"/>
            </a:pPr>
            <a:r>
              <a:rPr lang="en" sz="2400"/>
              <a:t>An anti-glare mechanism for the screen or the mobile phone</a:t>
            </a:r>
          </a:p>
          <a:p>
            <a:pPr indent="-381000" lvl="0" marL="457200" rtl="0">
              <a:lnSpc>
                <a:spcPct val="150000"/>
              </a:lnSpc>
              <a:spcBef>
                <a:spcPts val="0"/>
              </a:spcBef>
              <a:buSzPct val="100000"/>
              <a:buAutoNum type="arabicPeriod"/>
            </a:pPr>
            <a:r>
              <a:rPr lang="en" sz="2400"/>
              <a:t>Variable design so that the solution can fit a variety of machines and phones</a:t>
            </a: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